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9" r:id="rId4"/>
    <p:sldId id="260" r:id="rId5"/>
    <p:sldId id="261" r:id="rId6"/>
    <p:sldId id="291" r:id="rId7"/>
    <p:sldId id="292" r:id="rId8"/>
    <p:sldId id="293" r:id="rId9"/>
    <p:sldId id="295" r:id="rId10"/>
    <p:sldId id="294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6" r:id="rId30"/>
    <p:sldId id="317" r:id="rId31"/>
    <p:sldId id="319" r:id="rId32"/>
    <p:sldId id="320" r:id="rId33"/>
    <p:sldId id="321" r:id="rId34"/>
    <p:sldId id="322" r:id="rId35"/>
    <p:sldId id="324" r:id="rId36"/>
    <p:sldId id="323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263" r:id="rId45"/>
    <p:sldId id="273" r:id="rId46"/>
    <p:sldId id="283" r:id="rId47"/>
    <p:sldId id="334" r:id="rId48"/>
    <p:sldId id="335" r:id="rId49"/>
    <p:sldId id="339" r:id="rId50"/>
    <p:sldId id="271" r:id="rId51"/>
    <p:sldId id="268" r:id="rId52"/>
    <p:sldId id="333" r:id="rId53"/>
    <p:sldId id="332" r:id="rId54"/>
    <p:sldId id="270" r:id="rId55"/>
    <p:sldId id="264" r:id="rId56"/>
    <p:sldId id="267" r:id="rId57"/>
    <p:sldId id="336" r:id="rId58"/>
    <p:sldId id="265" r:id="rId59"/>
    <p:sldId id="347" r:id="rId60"/>
    <p:sldId id="266" r:id="rId61"/>
    <p:sldId id="274" r:id="rId62"/>
    <p:sldId id="349" r:id="rId63"/>
    <p:sldId id="338" r:id="rId64"/>
    <p:sldId id="337" r:id="rId65"/>
    <p:sldId id="345" r:id="rId66"/>
    <p:sldId id="343" r:id="rId67"/>
    <p:sldId id="350" r:id="rId68"/>
    <p:sldId id="284" r:id="rId69"/>
    <p:sldId id="286" r:id="rId70"/>
    <p:sldId id="287" r:id="rId71"/>
    <p:sldId id="346" r:id="rId72"/>
    <p:sldId id="290" r:id="rId73"/>
    <p:sldId id="344" r:id="rId74"/>
    <p:sldId id="289" r:id="rId75"/>
    <p:sldId id="348" r:id="rId76"/>
    <p:sldId id="342" r:id="rId77"/>
    <p:sldId id="341" r:id="rId78"/>
    <p:sldId id="288" r:id="rId79"/>
    <p:sldId id="275" r:id="rId80"/>
    <p:sldId id="340" r:id="rId81"/>
    <p:sldId id="351" r:id="rId82"/>
    <p:sldId id="352" r:id="rId8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05023-C939-EBE8-F0F3-B6602B7467B3}" v="407" dt="2024-01-04T23:10:29.112"/>
    <p1510:client id="{0336EBAF-2EA5-581C-E823-5DAE60B36F03}" v="4" dt="2024-01-13T09:51:03.266"/>
    <p1510:client id="{30355F4B-6703-47E8-E527-32ED78D12AB5}" v="49" dt="2024-01-05T11:03:04.972"/>
    <p1510:client id="{3567393C-3672-62EB-D907-C438D64EA664}" v="73" dt="2024-01-11T21:01:28.523"/>
    <p1510:client id="{3D52C841-A5E8-26A7-0F68-F4E36CB17256}" v="35" dt="2024-01-05T11:25:03.094"/>
    <p1510:client id="{46C569BE-6BD2-7642-435B-EBEFFAA146D8}" v="1" dt="2024-01-13T10:48:32.719"/>
    <p1510:client id="{498FE766-CE1E-5F8A-4E6A-58DFE542DDFD}" v="283" dt="2024-01-12T11:36:33.363"/>
    <p1510:client id="{618F6541-74D5-23B4-AFDC-386A3F3DED18}" v="596" dt="2024-01-05T20:44:30.163"/>
    <p1510:client id="{77C1F6E7-44DB-5B55-EE25-4FC2905672C6}" v="1" dt="2024-01-13T19:21:57.331"/>
    <p1510:client id="{851D8D14-20B0-4671-4DDF-1AD40F9A456E}" v="106" dt="2024-01-04T17:51:09.584"/>
    <p1510:client id="{99B77F8D-DFDC-3985-56F3-57DE9B3C6724}" v="2020" dt="2024-01-06T19:23:42.410"/>
    <p1510:client id="{9CDCB21A-D895-4446-9173-3313F577B64C}" v="620" dt="2024-01-10T21:15:56.540"/>
    <p1510:client id="{A979F414-9E33-D9B7-6A27-86F69C8A66B7}" v="328" dt="2024-01-11T18:39:34.316"/>
    <p1510:client id="{BB010AEF-CF20-8D47-1CD4-F1C220E5FA3E}" v="8" dt="2024-01-12T18:39:15.268"/>
    <p1510:client id="{D004D8A1-3356-5837-D3FC-32C1DF905A95}" v="110" dt="2024-01-04T16:21:58.943"/>
    <p1510:client id="{F315273A-81BC-79C6-74F1-321BCCD42B76}" v="8" dt="2024-01-10T19:12:52.286"/>
    <p1510:client id="{F8A3E938-0B2D-8844-474E-6B50E0AB1184}" v="1" dt="2024-01-13T09:02:47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2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7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1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5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25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6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83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ehSPtWoiuc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TR0vlhDK1E?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TEVRSdcn6U?feature=oembed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-HmXrOTEmxg?feature=oembed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7QavIK09U6w?feature=oembed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VUgfUvP4uk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zw_XaNv_XU?feature=oembed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i80g9WJvmw?feature=oembed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7nwr6sA6Es?feature=oembed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Sn8IQG2Cds?feature=oembed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DI2mqkz0JQ?feature=oembed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ynamics.microsoft.com/pl-pl/mixed-reality/guides/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dk-TbWtMb-4?feature=oembed" TargetMode="External"/><Relationship Id="rId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CAmKPDpoGo?feature=oembed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g9FPnVJX0gw?feature=oembed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udV1VdFtuQ?feature=oembed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wrwpfhpuBM4?feature=oembed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8p19j8C6VI?feature=oembed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X9qSaGXFyg?feature=oembed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66801" y="5074083"/>
            <a:ext cx="5508170" cy="1240970"/>
          </a:xfrm>
        </p:spPr>
        <p:txBody>
          <a:bodyPr anchor="t">
            <a:normAutofit/>
          </a:bodyPr>
          <a:lstStyle/>
          <a:p>
            <a:pPr algn="r"/>
            <a:r>
              <a:rPr lang="pl-PL"/>
              <a:t>AR i VR: nowe spojrzenie na świat</a:t>
            </a:r>
          </a:p>
        </p:txBody>
      </p:sp>
      <p:pic>
        <p:nvPicPr>
          <p:cNvPr id="4" name="Obraz 3" descr="Augmented Reality: Making the World Your Learning Context">
            <a:extLst>
              <a:ext uri="{FF2B5EF4-FFF2-40B4-BE49-F238E27FC236}">
                <a16:creationId xmlns:a16="http://schemas.microsoft.com/office/drawing/2014/main" id="{DE12DEFC-98FD-B62A-A0B7-1F57478BD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1" r="-1" b="-1"/>
          <a:stretch/>
        </p:blipFill>
        <p:spPr>
          <a:xfrm>
            <a:off x="2505845" y="906899"/>
            <a:ext cx="6804501" cy="3827522"/>
          </a:xfrm>
          <a:prstGeom prst="rect">
            <a:avLst/>
          </a:prstGeom>
          <a:noFill/>
        </p:spPr>
      </p:pic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3EF2D64-A437-4F44-865B-343EF1814867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D1FAA0-F332-6CB5-D7F5-CE82881E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Twórca </a:t>
            </a:r>
            <a:r>
              <a:rPr lang="pl-PL" err="1"/>
              <a:t>Sensoramy</a:t>
            </a:r>
            <a:r>
              <a:rPr lang="pl-PL"/>
              <a:t> - </a:t>
            </a:r>
            <a:r>
              <a:rPr lang="pl-PL">
                <a:ea typeface="+mj-lt"/>
                <a:cs typeface="+mj-lt"/>
              </a:rPr>
              <a:t>Morton </a:t>
            </a:r>
            <a:r>
              <a:rPr lang="pl-PL" err="1">
                <a:ea typeface="+mj-lt"/>
                <a:cs typeface="+mj-lt"/>
              </a:rPr>
              <a:t>Heilig</a:t>
            </a:r>
            <a:endParaRPr lang="pl-PL" err="1"/>
          </a:p>
        </p:txBody>
      </p:sp>
      <p:pic>
        <p:nvPicPr>
          <p:cNvPr id="4" name="Symbol zastępczy zawartości 3" descr="Sensorama VR machine">
            <a:extLst>
              <a:ext uri="{FF2B5EF4-FFF2-40B4-BE49-F238E27FC236}">
                <a16:creationId xmlns:a16="http://schemas.microsoft.com/office/drawing/2014/main" id="{178B5552-0163-FE27-459A-122E11F0A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244" y="2139950"/>
            <a:ext cx="6933111" cy="3676650"/>
          </a:xfrm>
        </p:spPr>
      </p:pic>
    </p:spTree>
    <p:extLst>
      <p:ext uri="{BB962C8B-B14F-4D97-AF65-F5344CB8AC3E}">
        <p14:creationId xmlns:p14="http://schemas.microsoft.com/office/powerpoint/2010/main" val="1072938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0B24BC-70DC-72AC-D395-0F02AFF4D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446" y="871369"/>
            <a:ext cx="4523511" cy="16400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100"/>
              <a:t>Lata 90 - początek "dzisiejszej" wirtualnej rzeczywistości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28C9266-6EB1-6C97-D648-D2E291EA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0775"/>
            <a:ext cx="5015552" cy="3322803"/>
          </a:xfrm>
          <a:prstGeom prst="rect">
            <a:avLst/>
          </a:prstGeom>
          <a:noFill/>
        </p:spPr>
      </p:pic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6B30E0-9469-4623-9AAA-817E6880623B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20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okulary VR VFX1">
            <a:extLst>
              <a:ext uri="{FF2B5EF4-FFF2-40B4-BE49-F238E27FC236}">
                <a16:creationId xmlns:a16="http://schemas.microsoft.com/office/drawing/2014/main" id="{CA778FCC-571C-4C6E-E4FE-408E1CD8CD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/>
          <a:stretch/>
        </p:blipFill>
        <p:spPr>
          <a:xfrm>
            <a:off x="20" y="1"/>
            <a:ext cx="12191979" cy="6857999"/>
          </a:xfrm>
          <a:noFill/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9CC63A7-43F3-6701-9067-2BAD10EEB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6065" y="498764"/>
            <a:ext cx="3726596" cy="149629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2700"/>
              <a:t>Pierwszy kontroler VR dla przeciętnego obywatela</a:t>
            </a: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540CC34-AB7A-435D-A39F-C3C5287C53AD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1/13/2024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689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2BEC1C-01A4-B6CA-75F6-1A2EE12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Cisza na rynku VR aż o 2012 roku - początek współczesnych rozwiązań VR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803B29-8949-2EF6-158B-DDC41416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Palmer </a:t>
            </a:r>
            <a:r>
              <a:rPr lang="pl-PL" err="1">
                <a:ea typeface="+mn-lt"/>
                <a:cs typeface="+mn-lt"/>
              </a:rPr>
              <a:t>Luckey</a:t>
            </a:r>
            <a:r>
              <a:rPr lang="pl-PL">
                <a:ea typeface="+mn-lt"/>
                <a:cs typeface="+mn-lt"/>
              </a:rPr>
              <a:t> w wieku 17 lat tworzy pierwszy prototyp gogli VR.</a:t>
            </a:r>
          </a:p>
          <a:p>
            <a:r>
              <a:rPr lang="pl-PL">
                <a:ea typeface="+mn-lt"/>
                <a:cs typeface="+mn-lt"/>
              </a:rPr>
              <a:t>Po kliku poprawkach 6 generacja jest na tyle udana że postanawia zebrać na Kickstarterze środki na wyprodukowanie 100 </a:t>
            </a:r>
            <a:r>
              <a:rPr lang="pl-PL" err="1">
                <a:ea typeface="+mn-lt"/>
                <a:cs typeface="+mn-lt"/>
              </a:rPr>
              <a:t>szt</a:t>
            </a:r>
          </a:p>
          <a:p>
            <a:r>
              <a:rPr lang="pl-PL"/>
              <a:t>Pomysł wraz z wykonaniem były na tyle udane, że dużo osób znanych z branży gier wsparło Palmera na ponad 7 milionów złotych - sam właściciel </a:t>
            </a:r>
            <a:r>
              <a:rPr lang="pl-PL" err="1"/>
              <a:t>Steama</a:t>
            </a:r>
            <a:r>
              <a:rPr lang="pl-PL"/>
              <a:t> oraz </a:t>
            </a:r>
            <a:r>
              <a:rPr lang="pl-PL">
                <a:ea typeface="+mn-lt"/>
                <a:cs typeface="+mn-lt"/>
              </a:rPr>
              <a:t>twórca </a:t>
            </a:r>
            <a:r>
              <a:rPr lang="pl-PL" err="1">
                <a:ea typeface="+mn-lt"/>
                <a:cs typeface="+mn-lt"/>
              </a:rPr>
              <a:t>Dooma</a:t>
            </a:r>
            <a:r>
              <a:rPr lang="pl-PL">
                <a:ea typeface="+mn-lt"/>
                <a:cs typeface="+mn-lt"/>
              </a:rPr>
              <a:t>.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546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The Oculus Timeline! (Sorry if poor quality) : r/oculus">
            <a:extLst>
              <a:ext uri="{FF2B5EF4-FFF2-40B4-BE49-F238E27FC236}">
                <a16:creationId xmlns:a16="http://schemas.microsoft.com/office/drawing/2014/main" id="{6ADA0250-CFDB-F0B4-0242-BED56FA63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BED0AB3-EF68-4C21-B234-63CD58D85057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1/13/2024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03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E90216A-B0CC-65F3-F3CC-CF83068DB177}"/>
              </a:ext>
            </a:extLst>
          </p:cNvPr>
          <p:cNvSpPr txBox="1"/>
          <p:nvPr/>
        </p:nvSpPr>
        <p:spPr>
          <a:xfrm>
            <a:off x="1066800" y="850005"/>
            <a:ext cx="6196885" cy="165528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>
                <a:latin typeface="+mj-lt"/>
                <a:ea typeface="+mj-ea"/>
                <a:cs typeface="+mj-cs"/>
              </a:rPr>
              <a:t>Jak </a:t>
            </a:r>
            <a:r>
              <a:rPr lang="en-US" sz="3400" b="1" err="1">
                <a:latin typeface="+mj-lt"/>
                <a:ea typeface="+mj-ea"/>
                <a:cs typeface="+mj-cs"/>
              </a:rPr>
              <a:t>działają</a:t>
            </a:r>
            <a:r>
              <a:rPr lang="en-US" sz="3400" b="1">
                <a:latin typeface="+mj-lt"/>
                <a:ea typeface="+mj-ea"/>
                <a:cs typeface="+mj-cs"/>
              </a:rPr>
              <a:t> </a:t>
            </a:r>
            <a:r>
              <a:rPr lang="en-US" sz="3400" b="1" err="1">
                <a:latin typeface="+mj-lt"/>
                <a:ea typeface="+mj-ea"/>
                <a:cs typeface="+mj-cs"/>
              </a:rPr>
              <a:t>i</a:t>
            </a:r>
            <a:r>
              <a:rPr lang="en-US" sz="3400" b="1">
                <a:latin typeface="+mj-lt"/>
                <a:ea typeface="+mj-ea"/>
                <a:cs typeface="+mj-cs"/>
              </a:rPr>
              <a:t> co </a:t>
            </a:r>
            <a:r>
              <a:rPr lang="en-US" sz="3400" b="1" err="1">
                <a:latin typeface="+mj-lt"/>
                <a:ea typeface="+mj-ea"/>
                <a:cs typeface="+mj-cs"/>
              </a:rPr>
              <a:t>oferują</a:t>
            </a:r>
            <a:r>
              <a:rPr lang="en-US" sz="3400" b="1">
                <a:latin typeface="+mj-lt"/>
                <a:ea typeface="+mj-ea"/>
                <a:cs typeface="+mj-cs"/>
              </a:rPr>
              <a:t> </a:t>
            </a:r>
            <a:r>
              <a:rPr lang="en-US" sz="3400" b="1" err="1">
                <a:latin typeface="+mj-lt"/>
                <a:ea typeface="+mj-ea"/>
                <a:cs typeface="+mj-cs"/>
              </a:rPr>
              <a:t>współczesne</a:t>
            </a:r>
            <a:r>
              <a:rPr lang="en-US" sz="3400" b="1">
                <a:latin typeface="+mj-lt"/>
                <a:ea typeface="+mj-ea"/>
                <a:cs typeface="+mj-cs"/>
              </a:rPr>
              <a:t> </a:t>
            </a:r>
            <a:r>
              <a:rPr lang="en-US" sz="3400" b="1" err="1">
                <a:latin typeface="+mj-lt"/>
                <a:ea typeface="+mj-ea"/>
                <a:cs typeface="+mj-cs"/>
              </a:rPr>
              <a:t>okulary</a:t>
            </a:r>
            <a:r>
              <a:rPr lang="en-US" sz="3400" b="1">
                <a:latin typeface="+mj-lt"/>
                <a:ea typeface="+mj-ea"/>
                <a:cs typeface="+mj-cs"/>
              </a:rPr>
              <a:t> VR (</a:t>
            </a:r>
            <a:r>
              <a:rPr lang="en-US" sz="3400" b="1" err="1">
                <a:latin typeface="+mj-lt"/>
                <a:ea typeface="+mj-ea"/>
                <a:cs typeface="+mj-cs"/>
              </a:rPr>
              <a:t>na</a:t>
            </a:r>
            <a:r>
              <a:rPr lang="en-US" sz="3400" b="1">
                <a:latin typeface="+mj-lt"/>
                <a:ea typeface="+mj-ea"/>
                <a:cs typeface="+mj-cs"/>
              </a:rPr>
              <a:t> </a:t>
            </a:r>
            <a:r>
              <a:rPr lang="en-US" sz="3400" b="1" err="1">
                <a:latin typeface="+mj-lt"/>
                <a:ea typeface="+mj-ea"/>
                <a:cs typeface="+mj-cs"/>
              </a:rPr>
              <a:t>przykładzie</a:t>
            </a:r>
            <a:r>
              <a:rPr lang="en-US" sz="3400" b="1">
                <a:latin typeface="+mj-lt"/>
                <a:ea typeface="+mj-ea"/>
                <a:cs typeface="+mj-cs"/>
              </a:rPr>
              <a:t> </a:t>
            </a:r>
            <a:r>
              <a:rPr lang="en-US" sz="3400" b="1" err="1">
                <a:latin typeface="+mj-lt"/>
                <a:ea typeface="+mj-ea"/>
                <a:cs typeface="+mj-cs"/>
              </a:rPr>
              <a:t>serii</a:t>
            </a:r>
            <a:r>
              <a:rPr lang="en-US" sz="3400" b="1">
                <a:latin typeface="+mj-lt"/>
                <a:ea typeface="+mj-ea"/>
                <a:cs typeface="+mj-cs"/>
              </a:rPr>
              <a:t> Meta Quest)?</a:t>
            </a:r>
          </a:p>
        </p:txBody>
      </p:sp>
      <p:sp>
        <p:nvSpPr>
          <p:cNvPr id="7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508088"/>
            <a:ext cx="4637540" cy="38783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Char char="•"/>
            </a:pPr>
            <a:r>
              <a:rPr lang="en-US" err="1"/>
              <a:t>Immersja</a:t>
            </a:r>
            <a:endParaRPr lang="en-US"/>
          </a:p>
          <a:p>
            <a:pPr marL="342900" indent="-342900">
              <a:buChar char="•"/>
            </a:pPr>
            <a:r>
              <a:rPr lang="en-US" err="1">
                <a:ea typeface="+mn-lt"/>
                <a:cs typeface="+mn-lt"/>
              </a:rPr>
              <a:t>Zaawansowaną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technologia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wyświetlania</a:t>
            </a:r>
            <a:endParaRPr lang="en-US"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US" err="1">
                <a:ea typeface="+mn-lt"/>
                <a:cs typeface="+mn-lt"/>
              </a:rPr>
              <a:t>Śledzenie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pozycji</a:t>
            </a:r>
            <a:r>
              <a:rPr lang="en-US">
                <a:ea typeface="+mn-lt"/>
                <a:cs typeface="+mn-lt"/>
              </a:rPr>
              <a:t> 6DoF</a:t>
            </a:r>
          </a:p>
          <a:p>
            <a:pPr marL="342900" indent="-342900">
              <a:buChar char="•"/>
            </a:pPr>
            <a:r>
              <a:rPr lang="en-US" err="1">
                <a:ea typeface="+mn-lt"/>
                <a:cs typeface="+mn-lt"/>
              </a:rPr>
              <a:t>Samodzielność</a:t>
            </a:r>
            <a:endParaRPr lang="en-US"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US" err="1">
                <a:ea typeface="+mn-lt"/>
                <a:cs typeface="+mn-lt"/>
              </a:rPr>
              <a:t>Ergonomiczne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kontrolery</a:t>
            </a:r>
          </a:p>
          <a:p>
            <a:pPr marL="342900" indent="-342900">
              <a:buChar char="•"/>
            </a:pPr>
            <a:r>
              <a:rPr lang="en-US" err="1">
                <a:ea typeface="+mn-lt"/>
                <a:cs typeface="+mn-lt"/>
              </a:rPr>
              <a:t>Dźwięk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przestrzenny</a:t>
            </a:r>
            <a:endParaRPr lang="en-US"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US" err="1">
                <a:ea typeface="+mn-lt"/>
                <a:cs typeface="+mn-lt"/>
              </a:rPr>
              <a:t>mechanizm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regulacji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odległości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międzyźrenicowej</a:t>
            </a:r>
            <a:r>
              <a:rPr lang="en-US">
                <a:ea typeface="+mn-lt"/>
                <a:cs typeface="+mn-lt"/>
              </a:rPr>
              <a:t> (IPD)</a:t>
            </a:r>
          </a:p>
          <a:p>
            <a:pPr marL="342900" indent="-342900">
              <a:buChar char="•"/>
            </a:pPr>
            <a:endParaRPr lang="en-US">
              <a:ea typeface="+mn-lt"/>
              <a:cs typeface="+mn-lt"/>
            </a:endParaRP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8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CA8971-9821-C1DF-C355-863A853B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32367"/>
            <a:ext cx="7608074" cy="1257299"/>
          </a:xfrm>
        </p:spPr>
        <p:txBody>
          <a:bodyPr anchor="ctr">
            <a:normAutofit/>
          </a:bodyPr>
          <a:lstStyle/>
          <a:p>
            <a:r>
              <a:rPr lang="pl-PL" sz="4800"/>
              <a:t>Immersja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C4099E-0D99-7A88-EBBB-1E8671E81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736850"/>
            <a:ext cx="5029200" cy="2978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/>
              <a:t>proces „zanurzania” albo „pochłaniania” osoby przez rzeczywistość wirtualną. Następuje tak zwane „zanurzenie zmysłów”.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1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112817-D0D0-2950-D8D6-39C992D4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07577"/>
            <a:ext cx="5067299" cy="1709436"/>
          </a:xfrm>
        </p:spPr>
        <p:txBody>
          <a:bodyPr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1900" b="0"/>
              <a:t>Zaawansowaną technologia wyświetlania</a:t>
            </a:r>
            <a:endParaRPr lang="pl-PL" sz="1900"/>
          </a:p>
          <a:p>
            <a:endParaRPr lang="pl-PL" sz="1900"/>
          </a:p>
        </p:txBody>
      </p:sp>
      <p:pic>
        <p:nvPicPr>
          <p:cNvPr id="5" name="Obraz 4" descr="Meta Quest 2 Prescription Lenses - VR Optician">
            <a:extLst>
              <a:ext uri="{FF2B5EF4-FFF2-40B4-BE49-F238E27FC236}">
                <a16:creationId xmlns:a16="http://schemas.microsoft.com/office/drawing/2014/main" id="{C66F82E6-69F3-69B7-A1F5-63708CA7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26837"/>
            <a:ext cx="4201236" cy="2804325"/>
          </a:xfrm>
          <a:prstGeom prst="rect">
            <a:avLst/>
          </a:prstGeom>
          <a:noFill/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C853CE1-646C-D13D-7035-E3C955E34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36850"/>
            <a:ext cx="5067300" cy="2978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Dwa ekrany OLED, które wyświetlają obrazy obok siebie, po jednym dla każdego oka. Na górze paneli umieszcza się zestaw soczewek, które skupiają i przekształcają obraz, tworząc stereoskopowy obraz 3D.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ADF0ECB-A9B3-4C77-B4D0-131EC97EA098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51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FC4E40-FA72-FFD1-900A-F6CAD0F1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32367"/>
            <a:ext cx="7608074" cy="1257299"/>
          </a:xfrm>
        </p:spPr>
        <p:txBody>
          <a:bodyPr anchor="ctr">
            <a:normAutofit/>
          </a:bodyPr>
          <a:lstStyle/>
          <a:p>
            <a:r>
              <a:rPr lang="pl-PL" sz="4800" b="0"/>
              <a:t>Śledzenie pozycji 6DoF </a:t>
            </a:r>
            <a:endParaRPr lang="pl-PL" sz="48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589773-4B8C-1831-D96A-2A2D40B7E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736850"/>
            <a:ext cx="5029200" cy="2978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/>
              <a:t>Góra - dół</a:t>
            </a:r>
          </a:p>
          <a:p>
            <a:r>
              <a:rPr lang="pl-PL"/>
              <a:t>Przód - tył</a:t>
            </a:r>
          </a:p>
          <a:p>
            <a:r>
              <a:rPr lang="pl-PL"/>
              <a:t>Lewo – prawo </a:t>
            </a:r>
          </a:p>
          <a:p>
            <a:r>
              <a:rPr lang="pl-PL"/>
              <a:t>Pozostałe 3 osie odnoszą się do rotacji</a:t>
            </a:r>
          </a:p>
          <a:p>
            <a:endParaRPr lang="pl-PL"/>
          </a:p>
          <a:p>
            <a:endParaRPr lang="pl-PL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9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B867CC-1F8D-3F14-EE3F-36CE7A3E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32367"/>
            <a:ext cx="7608074" cy="1257299"/>
          </a:xfrm>
        </p:spPr>
        <p:txBody>
          <a:bodyPr anchor="ctr">
            <a:normAutofit/>
          </a:bodyPr>
          <a:lstStyle/>
          <a:p>
            <a:r>
              <a:rPr lang="en-US" sz="4800" b="0" err="1"/>
              <a:t>Samodzielność</a:t>
            </a:r>
            <a:endParaRPr lang="pl-PL" sz="4800" err="1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C01908-CD44-C6FD-B81A-FB8075B3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736850"/>
            <a:ext cx="5029200" cy="2978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/>
              <a:t>Meta Quest są całkowicie niezależne i nie potrzebują podłączenia do komputera, aby wejść do wirtualnego świata.</a:t>
            </a:r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4DEB0A7C-20DF-4833-FAB5-B191FC96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D3F11434-174D-1999-3EFB-12EAB103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1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4C02F3-E724-F0A4-9525-1052E411E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084008"/>
            <a:ext cx="11217612" cy="2090634"/>
          </a:xfrm>
        </p:spPr>
        <p:txBody>
          <a:bodyPr anchor="b">
            <a:normAutofit/>
          </a:bodyPr>
          <a:lstStyle/>
          <a:p>
            <a:r>
              <a:rPr lang="pl-PL" sz="6000"/>
              <a:t>Wirtualna rzeczywistość - definicja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535F73-B955-85FB-0331-EE9FD753C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233019"/>
            <a:ext cx="4559643" cy="1771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Obraz </a:t>
            </a:r>
            <a:r>
              <a:rPr lang="en-US" err="1"/>
              <a:t>sztucznej</a:t>
            </a:r>
            <a:r>
              <a:rPr lang="en-US"/>
              <a:t> </a:t>
            </a:r>
            <a:r>
              <a:rPr lang="en-US" err="1"/>
              <a:t>rzeczywistości</a:t>
            </a:r>
            <a:r>
              <a:rPr lang="en-US"/>
              <a:t> </a:t>
            </a:r>
            <a:r>
              <a:rPr lang="en-US" err="1"/>
              <a:t>stworzony</a:t>
            </a:r>
            <a:r>
              <a:rPr lang="en-US"/>
              <a:t> </a:t>
            </a:r>
            <a:r>
              <a:rPr lang="en-US" err="1"/>
              <a:t>przy</a:t>
            </a:r>
            <a:r>
              <a:rPr lang="en-US"/>
              <a:t> </a:t>
            </a:r>
            <a:r>
              <a:rPr lang="en-US" err="1"/>
              <a:t>wykorzystaniu</a:t>
            </a:r>
            <a:r>
              <a:rPr lang="en-US"/>
              <a:t> </a:t>
            </a:r>
            <a:r>
              <a:rPr lang="en-US" err="1"/>
              <a:t>technologii</a:t>
            </a:r>
            <a:r>
              <a:rPr lang="en-US"/>
              <a:t> </a:t>
            </a:r>
            <a:r>
              <a:rPr lang="en-US" err="1"/>
              <a:t>informatycznej</a:t>
            </a:r>
            <a:r>
              <a:rPr lang="en-US"/>
              <a:t>.</a:t>
            </a:r>
            <a:endParaRPr lang="pl-PL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32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7D2FF1-0D10-3B52-1BD6-B3945A919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5074083"/>
            <a:ext cx="5508170" cy="1240970"/>
          </a:xfrm>
        </p:spPr>
        <p:txBody>
          <a:bodyPr anchor="t">
            <a:normAutofit/>
          </a:bodyPr>
          <a:lstStyle/>
          <a:p>
            <a:r>
              <a:rPr lang="pl-PL" b="0"/>
              <a:t>Ergonomiczne kontrolery </a:t>
            </a:r>
            <a:endParaRPr lang="pl-PL"/>
          </a:p>
        </p:txBody>
      </p:sp>
      <p:pic>
        <p:nvPicPr>
          <p:cNvPr id="4" name="Symbol zastępczy zawartości 3" descr="Quest 3 Touch Plus Controllers Bring a Big Change to Tracking Coverage">
            <a:extLst>
              <a:ext uri="{FF2B5EF4-FFF2-40B4-BE49-F238E27FC236}">
                <a16:creationId xmlns:a16="http://schemas.microsoft.com/office/drawing/2014/main" id="{764793A3-0946-A9DA-9E89-53EF3917581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9278" r="9472"/>
          <a:stretch/>
        </p:blipFill>
        <p:spPr>
          <a:xfrm>
            <a:off x="1173292" y="1143004"/>
            <a:ext cx="4922708" cy="3408029"/>
          </a:xfrm>
          <a:noFill/>
        </p:spPr>
      </p:pic>
      <p:pic>
        <p:nvPicPr>
          <p:cNvPr id="5" name="Obraz 4" descr="Meta Quest 2 - Advanced All-In-One Virtual Reality Headset - 128GB |  GameStop">
            <a:extLst>
              <a:ext uri="{FF2B5EF4-FFF2-40B4-BE49-F238E27FC236}">
                <a16:creationId xmlns:a16="http://schemas.microsoft.com/office/drawing/2014/main" id="{9529D022-FEDA-9F80-CDB5-CE4C826C5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51" y="1143000"/>
            <a:ext cx="3408030" cy="3408030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947666-67A5-4D6E-AD5D-BB24A555DB32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dirty="0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8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28689F72-20CB-CED2-09CA-51D6B5DE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2999"/>
            <a:ext cx="4173416" cy="1257299"/>
          </a:xfrm>
        </p:spPr>
        <p:txBody>
          <a:bodyPr anchor="ctr">
            <a:normAutofit/>
          </a:bodyPr>
          <a:lstStyle/>
          <a:p>
            <a:r>
              <a:rPr lang="pl-PL" sz="2700" b="0"/>
              <a:t>Mechanizm regulacji odległości międzyźrenicowej (IPD) </a:t>
            </a:r>
            <a:endParaRPr lang="pl-PL" sz="27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3A6B9E-08A0-963D-4365-8D86B5203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7" y="2736850"/>
            <a:ext cx="4173415" cy="2978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b="1"/>
              <a:t>Interpupillary distance</a:t>
            </a:r>
            <a:r>
              <a:rPr lang="pl-PL"/>
              <a:t>, </a:t>
            </a:r>
            <a:r>
              <a:rPr lang="pl-PL" b="1"/>
              <a:t>IPD</a:t>
            </a:r>
            <a:r>
              <a:rPr lang="pl-PL"/>
              <a:t>, to odległość mierzona w milimetrach pomiędzy środkami źrenic Twoich oczu w wyprostowanej pozycji. Pomiar ten różni się w zależności od budowy twarzoczaszki oraz zmienia wraz z wiekiem.</a:t>
            </a:r>
          </a:p>
        </p:txBody>
      </p:sp>
      <p:pic>
        <p:nvPicPr>
          <p:cNvPr id="6" name="Obraz 5" descr="Obraz zawierający oczy, rzęsa, tekst, przybliżenie&#10;&#10;Opis wygenerowany automatycznie">
            <a:extLst>
              <a:ext uri="{FF2B5EF4-FFF2-40B4-BE49-F238E27FC236}">
                <a16:creationId xmlns:a16="http://schemas.microsoft.com/office/drawing/2014/main" id="{2A649C93-A2ED-0BEF-2B00-CE71B0BB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3642"/>
            <a:ext cx="4953000" cy="3256597"/>
          </a:xfrm>
          <a:prstGeom prst="rect">
            <a:avLst/>
          </a:prstGeom>
          <a:noFill/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dirty="0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3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9A1BD4-B599-0C5F-05CB-AAAA38FA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31497"/>
            <a:ext cx="8606346" cy="1257299"/>
          </a:xfrm>
        </p:spPr>
        <p:txBody>
          <a:bodyPr anchor="ctr">
            <a:normAutofit/>
          </a:bodyPr>
          <a:lstStyle/>
          <a:p>
            <a:r>
              <a:rPr lang="pl-PL" sz="4100"/>
              <a:t>Co umożliwia wirtualna rzeczywistość?</a:t>
            </a:r>
          </a:p>
        </p:txBody>
      </p:sp>
      <p:pic>
        <p:nvPicPr>
          <p:cNvPr id="4" name="Symbol zastępczy zawartości 3" descr="Najlepsze gry VR – TOP 5 gier na wirtualną rzeczywistość!">
            <a:extLst>
              <a:ext uri="{FF2B5EF4-FFF2-40B4-BE49-F238E27FC236}">
                <a16:creationId xmlns:a16="http://schemas.microsoft.com/office/drawing/2014/main" id="{02EB0DE5-674C-F870-3889-7E02D664A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27" r="-3" b="5763"/>
          <a:stretch/>
        </p:blipFill>
        <p:spPr>
          <a:xfrm>
            <a:off x="5797434" y="3378954"/>
            <a:ext cx="6394567" cy="3479046"/>
          </a:xfr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0A2FE44-02B4-4E8F-BC62-53CDCED69E4D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1/13/2024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146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60D1F9-054F-191C-9073-D49D3DE8E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4058529"/>
            <a:ext cx="4243535" cy="1824151"/>
          </a:xfrm>
        </p:spPr>
        <p:txBody>
          <a:bodyPr anchor="ctr">
            <a:normAutofit/>
          </a:bodyPr>
          <a:lstStyle/>
          <a:p>
            <a:r>
              <a:rPr lang="pl-PL"/>
              <a:t>Gry</a:t>
            </a:r>
          </a:p>
        </p:txBody>
      </p:sp>
      <p:pic>
        <p:nvPicPr>
          <p:cNvPr id="10" name="Obraz 9" descr="A cockpit view of racing on a highway in the video game Gran Turismo 7">
            <a:extLst>
              <a:ext uri="{FF2B5EF4-FFF2-40B4-BE49-F238E27FC236}">
                <a16:creationId xmlns:a16="http://schemas.microsoft.com/office/drawing/2014/main" id="{9CAA09E4-18B5-999C-5162-DD6F8333F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5" r="18323" b="-3"/>
          <a:stretch/>
        </p:blipFill>
        <p:spPr>
          <a:xfrm>
            <a:off x="1066800" y="1138851"/>
            <a:ext cx="2460418" cy="2290148"/>
          </a:xfrm>
          <a:prstGeom prst="rect">
            <a:avLst/>
          </a:prstGeom>
          <a:noFill/>
        </p:spPr>
      </p:pic>
      <p:pic>
        <p:nvPicPr>
          <p:cNvPr id="11" name="Obraz 10" descr="A starship cockpit in a video game, flying towards mountains in No Man's Sky">
            <a:extLst>
              <a:ext uri="{FF2B5EF4-FFF2-40B4-BE49-F238E27FC236}">
                <a16:creationId xmlns:a16="http://schemas.microsoft.com/office/drawing/2014/main" id="{EEA62E6D-4497-FC66-CFD1-D384C19C8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2" r="21057" b="-4"/>
          <a:stretch/>
        </p:blipFill>
        <p:spPr>
          <a:xfrm>
            <a:off x="3614699" y="1138851"/>
            <a:ext cx="2437854" cy="2290149"/>
          </a:xfrm>
          <a:prstGeom prst="rect">
            <a:avLst/>
          </a:prstGeom>
          <a:noFill/>
        </p:spPr>
      </p:pic>
      <p:pic>
        <p:nvPicPr>
          <p:cNvPr id="8" name="Symbol zastępczy zawartości 3" descr="beat-saber-psvr">
            <a:extLst>
              <a:ext uri="{FF2B5EF4-FFF2-40B4-BE49-F238E27FC236}">
                <a16:creationId xmlns:a16="http://schemas.microsoft.com/office/drawing/2014/main" id="{05DF240D-4C45-3DAE-9E15-DF73E724F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87" r="6120" b="-4"/>
          <a:stretch/>
        </p:blipFill>
        <p:spPr>
          <a:xfrm>
            <a:off x="6136733" y="1138851"/>
            <a:ext cx="2450578" cy="2290149"/>
          </a:xfrm>
          <a:prstGeom prst="rect">
            <a:avLst/>
          </a:prstGeom>
          <a:noFill/>
        </p:spPr>
      </p:pic>
      <p:pic>
        <p:nvPicPr>
          <p:cNvPr id="9" name="Obraz 8" descr="horizon-call-mountain-psvr2-climb.png">
            <a:extLst>
              <a:ext uri="{FF2B5EF4-FFF2-40B4-BE49-F238E27FC236}">
                <a16:creationId xmlns:a16="http://schemas.microsoft.com/office/drawing/2014/main" id="{B0A89ED2-A595-A321-01C9-1E3D29555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7" r="40668" b="1"/>
          <a:stretch/>
        </p:blipFill>
        <p:spPr>
          <a:xfrm>
            <a:off x="8671491" y="1138851"/>
            <a:ext cx="2377510" cy="2290148"/>
          </a:xfrm>
          <a:prstGeom prst="rect">
            <a:avLst/>
          </a:prstGeom>
          <a:noFill/>
        </p:spPr>
      </p:pic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EA9AB7-FF83-2678-29B5-D8CA028D0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4579" y="4012518"/>
            <a:ext cx="4934422" cy="1970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pl-PL"/>
          </a:p>
          <a:p>
            <a:endParaRPr lang="pl-PL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390588-D381-460B-B461-914E1785F9C6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60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ultimedia online 6" title="THIS BEAT SABER LEVEL IS INSANE (3000+ NOTES)">
            <a:hlinkClick r:id="" action="ppaction://media"/>
            <a:extLst>
              <a:ext uri="{FF2B5EF4-FFF2-40B4-BE49-F238E27FC236}">
                <a16:creationId xmlns:a16="http://schemas.microsoft.com/office/drawing/2014/main" id="{51126593-A38F-8D89-DA02-4DF717433F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88339" y="-1494"/>
            <a:ext cx="12310502" cy="68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6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ltimedia online 3" title="Horizon Call of the Mountain - State of Play June 2022 Announce Trailer | PS VR2">
            <a:hlinkClick r:id="" action="ppaction://media"/>
            <a:extLst>
              <a:ext uri="{FF2B5EF4-FFF2-40B4-BE49-F238E27FC236}">
                <a16:creationId xmlns:a16="http://schemas.microsoft.com/office/drawing/2014/main" id="{2E9212DC-D17D-BE4B-E4FC-897E2FEDB47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494" y="187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302571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C62200-BB63-5226-6A78-9EBEBD42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07577"/>
            <a:ext cx="5067299" cy="1709436"/>
          </a:xfrm>
        </p:spPr>
        <p:txBody>
          <a:bodyPr anchor="ctr">
            <a:normAutofit/>
          </a:bodyPr>
          <a:lstStyle/>
          <a:p>
            <a:r>
              <a:rPr lang="pl-PL" sz="4800"/>
              <a:t>Szkolenia</a:t>
            </a:r>
          </a:p>
        </p:txBody>
      </p:sp>
      <p:pic>
        <p:nvPicPr>
          <p:cNvPr id="4" name="Grafika 3" descr="Training &amp; development icon">
            <a:extLst>
              <a:ext uri="{FF2B5EF4-FFF2-40B4-BE49-F238E27FC236}">
                <a16:creationId xmlns:a16="http://schemas.microsoft.com/office/drawing/2014/main" id="{62D14B12-DBC3-C606-716D-85399DAF6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447" y="1238735"/>
            <a:ext cx="4201236" cy="4201236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22148B-2288-25A8-A36A-43860F851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36850"/>
            <a:ext cx="5067300" cy="29781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pl-PL"/>
          </a:p>
          <a:p>
            <a:pPr marL="0" indent="0">
              <a:buNone/>
            </a:pPr>
            <a:endParaRPr lang="pl-PL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57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2AC50-3645-CDDA-222B-5FE780B0B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C3C188-4D9E-5AFF-338C-A947E6EA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07577"/>
            <a:ext cx="5067299" cy="1709436"/>
          </a:xfrm>
        </p:spPr>
        <p:txBody>
          <a:bodyPr anchor="ctr">
            <a:normAutofit/>
          </a:bodyPr>
          <a:lstStyle/>
          <a:p>
            <a:r>
              <a:rPr lang="pl-PL" sz="3600">
                <a:ea typeface="+mj-lt"/>
                <a:cs typeface="+mj-lt"/>
              </a:rPr>
              <a:t>Modelowanie i projektowanie</a:t>
            </a:r>
            <a:endParaRPr lang="pl-PL" sz="3600" b="0">
              <a:ea typeface="+mj-lt"/>
              <a:cs typeface="+mj-lt"/>
            </a:endParaRPr>
          </a:p>
          <a:p>
            <a:endParaRPr lang="pl-PL"/>
          </a:p>
        </p:txBody>
      </p:sp>
      <p:pic>
        <p:nvPicPr>
          <p:cNvPr id="4" name="Grafika 3" descr="Training &amp; development icon">
            <a:extLst>
              <a:ext uri="{FF2B5EF4-FFF2-40B4-BE49-F238E27FC236}">
                <a16:creationId xmlns:a16="http://schemas.microsoft.com/office/drawing/2014/main" id="{3DFC7A31-ED6E-50D8-4509-4C50B0D2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447" y="1238735"/>
            <a:ext cx="4201236" cy="4201236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F99021-6F52-7DA5-5B6F-6DE185E85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36850"/>
            <a:ext cx="5067300" cy="29781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pl-PL"/>
          </a:p>
          <a:p>
            <a:pPr marL="0" indent="0">
              <a:buNone/>
            </a:pPr>
            <a:endParaRPr lang="pl-PL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0364A1E-C9D5-34F5-AD41-41CCACA8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CCAD94D-B568-6126-F21F-F08AE10F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2EDF215-9A4E-8002-5F63-32502FBE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6" name="Grafika 5" descr="Design &amp; prototyping icon">
            <a:extLst>
              <a:ext uri="{FF2B5EF4-FFF2-40B4-BE49-F238E27FC236}">
                <a16:creationId xmlns:a16="http://schemas.microsoft.com/office/drawing/2014/main" id="{2A6E6F46-BF73-A7F9-DE91-AB21ADEA7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802" y="1240463"/>
            <a:ext cx="4205250" cy="41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8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FCD44-2660-5701-BEA4-7307CF954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7606EE-8F24-16C2-79A2-1DBDA39FE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07577"/>
            <a:ext cx="5067299" cy="1709436"/>
          </a:xfrm>
        </p:spPr>
        <p:txBody>
          <a:bodyPr anchor="ctr">
            <a:normAutofit/>
          </a:bodyPr>
          <a:lstStyle/>
          <a:p>
            <a:r>
              <a:rPr lang="pl-PL" sz="3600">
                <a:ea typeface="+mj-lt"/>
                <a:cs typeface="+mj-lt"/>
              </a:rPr>
              <a:t>Spotkania biznesowe</a:t>
            </a:r>
          </a:p>
          <a:p>
            <a:endParaRPr lang="pl-PL"/>
          </a:p>
        </p:txBody>
      </p:sp>
      <p:pic>
        <p:nvPicPr>
          <p:cNvPr id="4" name="Grafika 3" descr="Training &amp; development icon">
            <a:extLst>
              <a:ext uri="{FF2B5EF4-FFF2-40B4-BE49-F238E27FC236}">
                <a16:creationId xmlns:a16="http://schemas.microsoft.com/office/drawing/2014/main" id="{69A8C5B4-6834-B19D-6EF5-2B3B93BE0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447" y="1238735"/>
            <a:ext cx="4201236" cy="4201236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AF62F9-7DF5-372C-062E-56EA66B72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36850"/>
            <a:ext cx="5067300" cy="29781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pl-PL"/>
          </a:p>
          <a:p>
            <a:pPr marL="0" indent="0">
              <a:buNone/>
            </a:pPr>
            <a:endParaRPr lang="pl-PL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98C2F4-5761-396F-74CC-C8EED642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D2EA512-5040-DDD2-C6DE-7F45EEE9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A1792E5-C252-85C8-093A-7CD802A3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6" name="Grafika 5" descr="Design &amp; prototyping icon">
            <a:extLst>
              <a:ext uri="{FF2B5EF4-FFF2-40B4-BE49-F238E27FC236}">
                <a16:creationId xmlns:a16="http://schemas.microsoft.com/office/drawing/2014/main" id="{B142A8B7-C7C4-8E93-AAFB-C56C1DA58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802" y="1240463"/>
            <a:ext cx="4205250" cy="4197780"/>
          </a:xfrm>
          <a:prstGeom prst="rect">
            <a:avLst/>
          </a:prstGeom>
        </p:spPr>
      </p:pic>
      <p:pic>
        <p:nvPicPr>
          <p:cNvPr id="5" name="Grafika 4" descr="Virtual meetings &amp; collaboration icon">
            <a:extLst>
              <a:ext uri="{FF2B5EF4-FFF2-40B4-BE49-F238E27FC236}">
                <a16:creationId xmlns:a16="http://schemas.microsoft.com/office/drawing/2014/main" id="{73566EEF-9A1A-CF2A-1078-30E28C030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528" y="1241705"/>
            <a:ext cx="4195295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72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3C71-D75B-741C-58D7-F67070706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A5B465-E363-34F6-FA72-66B0F181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07577"/>
            <a:ext cx="5067299" cy="1709436"/>
          </a:xfrm>
        </p:spPr>
        <p:txBody>
          <a:bodyPr anchor="ctr">
            <a:normAutofit/>
          </a:bodyPr>
          <a:lstStyle/>
          <a:p>
            <a:r>
              <a:rPr lang="pl-PL" sz="3600">
                <a:ea typeface="+mj-lt"/>
                <a:cs typeface="+mj-lt"/>
              </a:rPr>
              <a:t>Marketing</a:t>
            </a:r>
            <a:endParaRPr lang="pl-PL"/>
          </a:p>
          <a:p>
            <a:endParaRPr lang="pl-PL"/>
          </a:p>
        </p:txBody>
      </p:sp>
      <p:pic>
        <p:nvPicPr>
          <p:cNvPr id="4" name="Grafika 3" descr="Training &amp; development icon">
            <a:extLst>
              <a:ext uri="{FF2B5EF4-FFF2-40B4-BE49-F238E27FC236}">
                <a16:creationId xmlns:a16="http://schemas.microsoft.com/office/drawing/2014/main" id="{2A49FF15-226E-6374-CD0C-362F17D5B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447" y="1238735"/>
            <a:ext cx="4201236" cy="4201236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433B4D8-E287-A0ED-455E-BF9E2578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DF045B8-07AF-3FF4-B992-AD2C50E3F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4B9E25B-8A2A-1119-69FC-6E532997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dirty="0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6" name="Grafika 5" descr="Design &amp; prototyping icon">
            <a:extLst>
              <a:ext uri="{FF2B5EF4-FFF2-40B4-BE49-F238E27FC236}">
                <a16:creationId xmlns:a16="http://schemas.microsoft.com/office/drawing/2014/main" id="{2CAD644F-3DDB-74EB-7A30-03ECE1075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802" y="1240463"/>
            <a:ext cx="4205250" cy="4197780"/>
          </a:xfrm>
          <a:prstGeom prst="rect">
            <a:avLst/>
          </a:prstGeom>
        </p:spPr>
      </p:pic>
      <p:pic>
        <p:nvPicPr>
          <p:cNvPr id="5" name="Grafika 4" descr="Virtual meetings &amp; collaboration icon">
            <a:extLst>
              <a:ext uri="{FF2B5EF4-FFF2-40B4-BE49-F238E27FC236}">
                <a16:creationId xmlns:a16="http://schemas.microsoft.com/office/drawing/2014/main" id="{B57698F8-0CE0-3B04-86EA-60A9F46A7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528" y="1241705"/>
            <a:ext cx="4195295" cy="4187825"/>
          </a:xfrm>
          <a:prstGeom prst="rect">
            <a:avLst/>
          </a:prstGeom>
        </p:spPr>
      </p:pic>
      <p:pic>
        <p:nvPicPr>
          <p:cNvPr id="7" name="Grafika 6" descr="Customer engagement &amp; marketing icon">
            <a:extLst>
              <a:ext uri="{FF2B5EF4-FFF2-40B4-BE49-F238E27FC236}">
                <a16:creationId xmlns:a16="http://schemas.microsoft.com/office/drawing/2014/main" id="{23F70902-391E-FD51-E7E6-CFF3DF48D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410" y="1249176"/>
            <a:ext cx="4195295" cy="41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7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ltimedia online 3" title="HEADED WEST: A First-Person Travel Film | BMPCC4K">
            <a:hlinkClick r:id="" action="ppaction://media"/>
            <a:extLst>
              <a:ext uri="{FF2B5EF4-FFF2-40B4-BE49-F238E27FC236}">
                <a16:creationId xmlns:a16="http://schemas.microsoft.com/office/drawing/2014/main" id="{E55BCD05-7036-3354-83BA-3D5E9ED7C0C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4" y="-2687"/>
            <a:ext cx="12192000" cy="6867768"/>
          </a:xfrm>
        </p:spPr>
      </p:pic>
    </p:spTree>
    <p:extLst>
      <p:ext uri="{BB962C8B-B14F-4D97-AF65-F5344CB8AC3E}">
        <p14:creationId xmlns:p14="http://schemas.microsoft.com/office/powerpoint/2010/main" val="794881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E196C-41E6-8FF8-C1E0-C9DAB098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11DF19-0ED3-9C68-0E75-773FE5EC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07577"/>
            <a:ext cx="5067299" cy="1709436"/>
          </a:xfrm>
        </p:spPr>
        <p:txBody>
          <a:bodyPr anchor="ctr">
            <a:normAutofit/>
          </a:bodyPr>
          <a:lstStyle/>
          <a:p>
            <a:r>
              <a:rPr lang="pl-PL" sz="3600">
                <a:ea typeface="+mj-lt"/>
                <a:cs typeface="+mj-lt"/>
              </a:rPr>
              <a:t>Wsparcie techniczne</a:t>
            </a:r>
            <a:endParaRPr lang="pl-PL"/>
          </a:p>
          <a:p>
            <a:endParaRPr lang="pl-PL"/>
          </a:p>
        </p:txBody>
      </p:sp>
      <p:pic>
        <p:nvPicPr>
          <p:cNvPr id="4" name="Grafika 3" descr="Training &amp; development icon">
            <a:extLst>
              <a:ext uri="{FF2B5EF4-FFF2-40B4-BE49-F238E27FC236}">
                <a16:creationId xmlns:a16="http://schemas.microsoft.com/office/drawing/2014/main" id="{5BD6BADD-DB93-C385-B5E8-0076C526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447" y="1238735"/>
            <a:ext cx="4201236" cy="4201236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F907F97-2134-1AC5-1D87-850FE82C2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36850"/>
            <a:ext cx="5067300" cy="29781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pl-PL"/>
          </a:p>
          <a:p>
            <a:pPr marL="0" indent="0">
              <a:buNone/>
            </a:pPr>
            <a:endParaRPr lang="pl-PL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5F74F44-9A11-5659-CDB5-9EC8E78F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37BE75D-8386-109C-848D-3C1397BDF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73FCD6-A8FF-5889-A082-0DEE680D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6" name="Grafika 5" descr="Design &amp; prototyping icon">
            <a:extLst>
              <a:ext uri="{FF2B5EF4-FFF2-40B4-BE49-F238E27FC236}">
                <a16:creationId xmlns:a16="http://schemas.microsoft.com/office/drawing/2014/main" id="{ACE8A2A8-3C9B-9891-404A-3DF4936B9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802" y="1240463"/>
            <a:ext cx="4205250" cy="4197780"/>
          </a:xfrm>
          <a:prstGeom prst="rect">
            <a:avLst/>
          </a:prstGeom>
        </p:spPr>
      </p:pic>
      <p:pic>
        <p:nvPicPr>
          <p:cNvPr id="5" name="Grafika 4" descr="Virtual meetings &amp; collaboration icon">
            <a:extLst>
              <a:ext uri="{FF2B5EF4-FFF2-40B4-BE49-F238E27FC236}">
                <a16:creationId xmlns:a16="http://schemas.microsoft.com/office/drawing/2014/main" id="{8399FC1F-E9C6-6FAD-5A55-AD80A81F8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528" y="1241705"/>
            <a:ext cx="4195295" cy="4187825"/>
          </a:xfrm>
          <a:prstGeom prst="rect">
            <a:avLst/>
          </a:prstGeom>
        </p:spPr>
      </p:pic>
      <p:pic>
        <p:nvPicPr>
          <p:cNvPr id="7" name="Grafika 6" descr="Customer engagement &amp; marketing icon">
            <a:extLst>
              <a:ext uri="{FF2B5EF4-FFF2-40B4-BE49-F238E27FC236}">
                <a16:creationId xmlns:a16="http://schemas.microsoft.com/office/drawing/2014/main" id="{F49F234A-BD55-AF8E-0223-F4C00EAF1E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410" y="1249176"/>
            <a:ext cx="4195295" cy="4195295"/>
          </a:xfrm>
          <a:prstGeom prst="rect">
            <a:avLst/>
          </a:prstGeom>
        </p:spPr>
      </p:pic>
      <p:pic>
        <p:nvPicPr>
          <p:cNvPr id="9" name="Grafika 8" descr="Support services icon">
            <a:extLst>
              <a:ext uri="{FF2B5EF4-FFF2-40B4-BE49-F238E27FC236}">
                <a16:creationId xmlns:a16="http://schemas.microsoft.com/office/drawing/2014/main" id="{2BF66960-5201-9BF1-76E2-95629CE87B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2411" y="1249176"/>
            <a:ext cx="4195295" cy="41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2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251C0F-E097-0FFE-ACB7-728C1D7A9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5074083"/>
            <a:ext cx="6058092" cy="124097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2500"/>
              <a:t>Neal Stephenson - Zamieć, pierwsze spotkanie ze słowem "</a:t>
            </a:r>
            <a:r>
              <a:rPr lang="pl-PL" sz="2500" err="1"/>
              <a:t>Metaverse</a:t>
            </a:r>
            <a:r>
              <a:rPr lang="pl-PL" sz="2500"/>
              <a:t>"</a:t>
            </a:r>
          </a:p>
        </p:txBody>
      </p:sp>
      <p:pic>
        <p:nvPicPr>
          <p:cNvPr id="5" name="Obraz 4" descr="5 Reasons To Still Care About The Metaverse">
            <a:extLst>
              <a:ext uri="{FF2B5EF4-FFF2-40B4-BE49-F238E27FC236}">
                <a16:creationId xmlns:a16="http://schemas.microsoft.com/office/drawing/2014/main" id="{BEBE88FE-CBBD-B688-6DE4-370C79EA5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81" r="1" b="1"/>
          <a:stretch/>
        </p:blipFill>
        <p:spPr>
          <a:xfrm>
            <a:off x="4564528" y="8"/>
            <a:ext cx="7627917" cy="4551031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1052378-A30B-4FE4-7AED-EEE25619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F36CB5B-FE82-4486-BC81-7AB45B42F48E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ACC6352-32E6-10D7-B4C7-4F0502E4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552065-B3CA-5929-D039-2DBB600B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6" name="Obraz 5" descr="Zamieć - Stephenson Neal | Książka w Sklepie EMPIK.COM">
            <a:extLst>
              <a:ext uri="{FF2B5EF4-FFF2-40B4-BE49-F238E27FC236}">
                <a16:creationId xmlns:a16="http://schemas.microsoft.com/office/drawing/2014/main" id="{1F3C05B5-3C90-783E-78E5-E7B44ACE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3" y="232194"/>
            <a:ext cx="2743200" cy="40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68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Gra komputerowa, Strategiczna gra wideo, Oprogramowanie gier wideo, kreskówka&#10;&#10;Opis wygenerowany automatycznie">
            <a:extLst>
              <a:ext uri="{FF2B5EF4-FFF2-40B4-BE49-F238E27FC236}">
                <a16:creationId xmlns:a16="http://schemas.microsoft.com/office/drawing/2014/main" id="{D38A024E-FE40-C2AE-8BA7-4D333CCD2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noFill/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B3EC24E-C1D5-B608-37CE-750E6E5D5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19" y="-404014"/>
            <a:ext cx="5586488" cy="1773151"/>
          </a:xfrm>
        </p:spPr>
        <p:txBody>
          <a:bodyPr>
            <a:normAutofit/>
          </a:bodyPr>
          <a:lstStyle/>
          <a:p>
            <a:r>
              <a:rPr lang="pl-PL" sz="4400" err="1"/>
              <a:t>Minecraft</a:t>
            </a:r>
            <a:r>
              <a:rPr lang="pl-PL" sz="4400"/>
              <a:t> -</a:t>
            </a:r>
            <a:r>
              <a:rPr lang="pl-PL" sz="4400" err="1"/>
              <a:t>Metaverse</a:t>
            </a: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40CC34-AB7A-435D-A39F-C3C5287C53AD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1/13/2024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3263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Balon na gorące powietrze, niebo, Animacja, balon&#10;&#10;Opis wygenerowany automatycznie">
            <a:extLst>
              <a:ext uri="{FF2B5EF4-FFF2-40B4-BE49-F238E27FC236}">
                <a16:creationId xmlns:a16="http://schemas.microsoft.com/office/drawing/2014/main" id="{071D9250-E30D-734C-A6E6-C133369F1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BED0AB3-EF68-4C21-B234-63CD58D85057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1/13/2024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0877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ltimedia online 1" title="Decentraland">
            <a:hlinkClick r:id="" action="ppaction://media"/>
            <a:extLst>
              <a:ext uri="{FF2B5EF4-FFF2-40B4-BE49-F238E27FC236}">
                <a16:creationId xmlns:a16="http://schemas.microsoft.com/office/drawing/2014/main" id="{ACA378D0-FFE4-6939-A404-98FB668459F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2523" y="-4558"/>
            <a:ext cx="12192121" cy="68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25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The Sandbox Alpha - Enter The Metaverse! - YouTube">
            <a:extLst>
              <a:ext uri="{FF2B5EF4-FFF2-40B4-BE49-F238E27FC236}">
                <a16:creationId xmlns:a16="http://schemas.microsoft.com/office/drawing/2014/main" id="{5BE08ED6-32E9-B895-F622-B428B9CBC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BED0AB3-EF68-4C21-B234-63CD58D85057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1/13/2024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6630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ltimedia online 1" title="The Sandbox Explainer 2023: What is The Sandbox?">
            <a:hlinkClick r:id="" action="ppaction://media"/>
            <a:extLst>
              <a:ext uri="{FF2B5EF4-FFF2-40B4-BE49-F238E27FC236}">
                <a16:creationId xmlns:a16="http://schemas.microsoft.com/office/drawing/2014/main" id="{B19E12C9-DA04-ED73-F75F-6678885A40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352" y="1412"/>
            <a:ext cx="12201348" cy="68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28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EC9B1F19-7A7B-B318-B914-B5E2607E84D1}"/>
              </a:ext>
            </a:extLst>
          </p:cNvPr>
          <p:cNvSpPr txBox="1"/>
          <p:nvPr/>
        </p:nvSpPr>
        <p:spPr>
          <a:xfrm>
            <a:off x="1066799" y="191073"/>
            <a:ext cx="7608074" cy="125729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Meta - </a:t>
            </a:r>
            <a:r>
              <a:rPr lang="en-US" sz="4800" b="1" err="1">
                <a:latin typeface="+mj-lt"/>
                <a:ea typeface="+mj-ea"/>
                <a:cs typeface="+mj-cs"/>
              </a:rPr>
              <a:t>gigant</a:t>
            </a:r>
            <a:r>
              <a:rPr lang="en-US" sz="4800" b="1">
                <a:latin typeface="+mj-lt"/>
                <a:ea typeface="+mj-ea"/>
                <a:cs typeface="+mj-cs"/>
              </a:rPr>
              <a:t> </a:t>
            </a:r>
            <a:r>
              <a:rPr lang="en-US" sz="4800" b="1" err="1">
                <a:latin typeface="+mj-lt"/>
                <a:ea typeface="+mj-ea"/>
                <a:cs typeface="+mj-cs"/>
              </a:rPr>
              <a:t>technologiczny</a:t>
            </a:r>
            <a:r>
              <a:rPr lang="en-US" sz="4800" b="1">
                <a:latin typeface="+mj-lt"/>
                <a:ea typeface="+mj-ea"/>
                <a:cs typeface="+mj-cs"/>
              </a:rPr>
              <a:t> </a:t>
            </a:r>
            <a:r>
              <a:rPr lang="en-US" sz="4800" b="1" err="1">
                <a:latin typeface="+mj-lt"/>
                <a:ea typeface="+mj-ea"/>
                <a:cs typeface="+mj-cs"/>
              </a:rPr>
              <a:t>inwestujący</a:t>
            </a:r>
            <a:r>
              <a:rPr lang="en-US" sz="4800" b="1">
                <a:latin typeface="+mj-lt"/>
                <a:ea typeface="+mj-ea"/>
                <a:cs typeface="+mj-cs"/>
              </a:rPr>
              <a:t> w VR </a:t>
            </a:r>
            <a:r>
              <a:rPr lang="en-US" sz="4800" b="1" err="1">
                <a:latin typeface="+mj-lt"/>
                <a:ea typeface="+mj-ea"/>
                <a:cs typeface="+mj-cs"/>
              </a:rPr>
              <a:t>oraz</a:t>
            </a:r>
            <a:r>
              <a:rPr lang="en-US" sz="4800" b="1">
                <a:latin typeface="+mj-lt"/>
                <a:ea typeface="+mj-ea"/>
                <a:cs typeface="+mj-cs"/>
              </a:rPr>
              <a:t> metaverse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52BEBAD-A155-02FD-3D95-9D73912CFCD9}"/>
              </a:ext>
            </a:extLst>
          </p:cNvPr>
          <p:cNvSpPr txBox="1"/>
          <p:nvPr/>
        </p:nvSpPr>
        <p:spPr>
          <a:xfrm>
            <a:off x="1545166" y="1968499"/>
            <a:ext cx="404283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Hasła spółki Meta:</a:t>
            </a:r>
          </a:p>
          <a:p>
            <a:endParaRPr lang="pl-PL"/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r>
              <a:rPr lang="pl-PL">
                <a:ea typeface="+mn-lt"/>
                <a:cs typeface="+mn-lt"/>
              </a:rPr>
              <a:t>Tworzenie </a:t>
            </a:r>
            <a:r>
              <a:rPr lang="pl-PL" err="1">
                <a:ea typeface="+mn-lt"/>
                <a:cs typeface="+mn-lt"/>
              </a:rPr>
              <a:t>metaverse</a:t>
            </a:r>
            <a:r>
              <a:rPr lang="pl-PL">
                <a:ea typeface="+mn-lt"/>
                <a:cs typeface="+mn-lt"/>
              </a:rPr>
              <a:t> w sposób odpowiedzialny</a:t>
            </a:r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r>
              <a:rPr lang="pl-PL">
                <a:ea typeface="+mn-lt"/>
                <a:cs typeface="+mn-lt"/>
              </a:rPr>
              <a:t>Immersyjna nauka</a:t>
            </a:r>
          </a:p>
          <a:p>
            <a:pPr marL="285750" indent="-285750">
              <a:spcBef>
                <a:spcPct val="0"/>
              </a:spcBef>
              <a:buFont typeface="Arial"/>
              <a:buChar char="•"/>
            </a:pPr>
            <a:r>
              <a:rPr lang="pl-PL">
                <a:ea typeface="+mn-lt"/>
                <a:cs typeface="+mn-lt"/>
              </a:rPr>
              <a:t>Odpowiedzialne wdrażanie innowacji</a:t>
            </a:r>
            <a:endParaRPr lang="pl-PL"/>
          </a:p>
          <a:p>
            <a:endParaRPr lang="pl-PL"/>
          </a:p>
          <a:p>
            <a:pPr>
              <a:buFont typeface="Arial"/>
              <a:buChar char="•"/>
            </a:pPr>
            <a:endParaRPr lang="pl-PL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pl-PL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pl-PL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9213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A72D24-2B25-D980-472C-4B035952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Inne spółki inwestujące w VR oraz </a:t>
            </a:r>
            <a:r>
              <a:rPr lang="pl-PL" err="1"/>
              <a:t>metaverse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A8D7E8-B620-DF04-EF89-D9802952F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Microsoft (praca między innymi nad wirtualnymi spotkaniami)</a:t>
            </a:r>
          </a:p>
          <a:p>
            <a:r>
              <a:rPr lang="pl-PL"/>
              <a:t>NVIDIA (</a:t>
            </a:r>
            <a:r>
              <a:rPr lang="pl-PL">
                <a:ea typeface="+mn-lt"/>
                <a:cs typeface="+mn-lt"/>
              </a:rPr>
              <a:t>projektowanie i tworzenie cyfrowych symulacji 3D</a:t>
            </a:r>
            <a:r>
              <a:rPr lang="pl-PL"/>
              <a:t>)</a:t>
            </a:r>
          </a:p>
          <a:p>
            <a:r>
              <a:rPr lang="pl-PL">
                <a:ea typeface="+mn-lt"/>
                <a:cs typeface="+mn-lt"/>
              </a:rPr>
              <a:t>The Boeing Company (zmiany wizerunku swojego procesu projektowania i produkcji)</a:t>
            </a:r>
          </a:p>
          <a:p>
            <a:r>
              <a:rPr lang="pl-PL">
                <a:ea typeface="+mn-lt"/>
                <a:cs typeface="+mn-lt"/>
              </a:rPr>
              <a:t>Unity (wykorzystanie silnika gier w </a:t>
            </a:r>
            <a:r>
              <a:rPr lang="pl-PL" err="1">
                <a:ea typeface="+mn-lt"/>
                <a:cs typeface="+mn-lt"/>
              </a:rPr>
              <a:t>metawersum</a:t>
            </a:r>
            <a:r>
              <a:rPr lang="pl-PL">
                <a:ea typeface="+mn-lt"/>
                <a:cs typeface="+mn-lt"/>
              </a:rPr>
              <a:t>)</a:t>
            </a:r>
          </a:p>
          <a:p>
            <a:r>
              <a:rPr lang="pl-PL" err="1"/>
              <a:t>Autodesk</a:t>
            </a:r>
            <a:r>
              <a:rPr lang="pl-PL"/>
              <a:t> (</a:t>
            </a:r>
            <a:r>
              <a:rPr lang="pl-PL">
                <a:ea typeface="+mn-lt"/>
                <a:cs typeface="+mn-lt"/>
              </a:rPr>
              <a:t>umożliwienie użytkownikom z branży AEC interakcję i współpracę</a:t>
            </a:r>
            <a:r>
              <a:rPr lang="pl-PL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9496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282BE7-AC15-C675-03BC-92F104A2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Ciemna strona wirtualnego świata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45B8E6A-E80E-184E-4CE2-272602C61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Problemy z błędnikiem</a:t>
            </a:r>
          </a:p>
          <a:p>
            <a:r>
              <a:rPr lang="pl-PL"/>
              <a:t>Uzależnienie</a:t>
            </a:r>
          </a:p>
          <a:p>
            <a:r>
              <a:rPr lang="pl-PL">
                <a:ea typeface="+mn-lt"/>
                <a:cs typeface="+mn-lt"/>
              </a:rPr>
              <a:t>Ograniczenie wiekowe nakładane przez twórców m.in. Meta Quest</a:t>
            </a:r>
          </a:p>
          <a:p>
            <a:r>
              <a:rPr lang="pl-PL"/>
              <a:t>Problemy z prawem</a:t>
            </a:r>
          </a:p>
          <a:p>
            <a:r>
              <a:rPr lang="pl-PL"/>
              <a:t>Przemoc</a:t>
            </a:r>
          </a:p>
        </p:txBody>
      </p:sp>
    </p:spTree>
    <p:extLst>
      <p:ext uri="{BB962C8B-B14F-4D97-AF65-F5344CB8AC3E}">
        <p14:creationId xmlns:p14="http://schemas.microsoft.com/office/powerpoint/2010/main" val="325250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F1C915-A614-8F65-D095-C182F1BE6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492" y="819610"/>
            <a:ext cx="8886884" cy="953669"/>
          </a:xfrm>
        </p:spPr>
        <p:txBody>
          <a:bodyPr/>
          <a:lstStyle/>
          <a:p>
            <a:r>
              <a:rPr lang="pl-PL"/>
              <a:t>Od czego to się wszystko zaczęło?</a:t>
            </a:r>
          </a:p>
        </p:txBody>
      </p:sp>
    </p:spTree>
    <p:extLst>
      <p:ext uri="{BB962C8B-B14F-4D97-AF65-F5344CB8AC3E}">
        <p14:creationId xmlns:p14="http://schemas.microsoft.com/office/powerpoint/2010/main" val="92084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E4DEC7-B242-120B-A985-C8BB3D27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084008"/>
            <a:ext cx="6944436" cy="209063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4200"/>
              <a:t>Błędnik ludzki - nudności podczas korzystania z okularów VR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D1984D-201B-A6C5-14EB-7C5EEAF47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233019"/>
            <a:ext cx="4559643" cy="177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Sprzeczność między tym, co widzą oczy, a czego doświadcza ciało. Podobne działanie jak w przypadku choroby lokomocyjnej.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70531179-3EFA-503A-6828-894991F6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21280BD-CE1E-6936-977D-A4274EA5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38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01A465-3A20-1EE1-AF13-064D2B36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Uzależnienie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C17BAB3-B323-0C38-93C9-4988569C5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rgbClr val="000000"/>
                </a:solidFill>
                <a:ea typeface="+mn-lt"/>
                <a:cs typeface="+mn-lt"/>
              </a:rPr>
              <a:t>Internet</a:t>
            </a:r>
            <a:endParaRPr lang="pl-PL"/>
          </a:p>
          <a:p>
            <a:r>
              <a:rPr lang="pl-PL">
                <a:solidFill>
                  <a:srgbClr val="000000"/>
                </a:solidFill>
                <a:ea typeface="+mn-lt"/>
                <a:cs typeface="+mn-lt"/>
              </a:rPr>
              <a:t>Gry</a:t>
            </a:r>
          </a:p>
          <a:p>
            <a:r>
              <a:rPr lang="pl-PL" err="1">
                <a:solidFill>
                  <a:srgbClr val="000000"/>
                </a:solidFill>
                <a:ea typeface="+mn-lt"/>
                <a:cs typeface="+mn-lt"/>
              </a:rPr>
              <a:t>Social</a:t>
            </a:r>
            <a:r>
              <a:rPr lang="pl-PL">
                <a:solidFill>
                  <a:srgbClr val="000000"/>
                </a:solidFill>
                <a:ea typeface="+mn-lt"/>
                <a:cs typeface="+mn-lt"/>
              </a:rPr>
              <a:t> media</a:t>
            </a:r>
          </a:p>
        </p:txBody>
      </p:sp>
    </p:spTree>
    <p:extLst>
      <p:ext uri="{BB962C8B-B14F-4D97-AF65-F5344CB8AC3E}">
        <p14:creationId xmlns:p14="http://schemas.microsoft.com/office/powerpoint/2010/main" val="1397266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52D51B-3A52-AB99-4DB6-B0AFDDEA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Ograniczenie wiekowe – nie tylko problem z treściami docierającymi do dzieci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2C0715-0A4C-07C2-11EE-6F6574B57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Problem z IPD</a:t>
            </a:r>
          </a:p>
          <a:p>
            <a:r>
              <a:rPr lang="pl-PL"/>
              <a:t>Podatność na zaburzenia spowodowane </a:t>
            </a:r>
            <a:r>
              <a:rPr lang="pl-PL">
                <a:ea typeface="+mn-lt"/>
                <a:cs typeface="+mn-lt"/>
              </a:rPr>
              <a:t>obciążającym wzrok urządzeniem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5499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C443D5-FB98-742C-8BA0-2654DA01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Problemy z prawem i przemoc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32FABE8-111B-E781-5B26-79C4A8F3A781}"/>
              </a:ext>
            </a:extLst>
          </p:cNvPr>
          <p:cNvSpPr txBox="1"/>
          <p:nvPr/>
        </p:nvSpPr>
        <p:spPr>
          <a:xfrm>
            <a:off x="1259416" y="2412999"/>
            <a:ext cx="712258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>
                <a:ea typeface="+mn-lt"/>
                <a:cs typeface="+mn-lt"/>
              </a:rPr>
              <a:t>Kwestie dotyczące przetwarzania danych osobowych w </a:t>
            </a:r>
            <a:r>
              <a:rPr lang="pl-PL" err="1">
                <a:ea typeface="+mn-lt"/>
                <a:cs typeface="+mn-lt"/>
              </a:rPr>
              <a:t>Metaverse</a:t>
            </a:r>
            <a:endParaRPr lang="pl-PL" err="1"/>
          </a:p>
          <a:p>
            <a:pPr marL="285750" indent="-285750">
              <a:buFont typeface="Arial"/>
              <a:buChar char="•"/>
            </a:pPr>
            <a:r>
              <a:rPr lang="pl-PL" err="1">
                <a:ea typeface="+mn-lt"/>
                <a:cs typeface="+mn-lt"/>
              </a:rPr>
              <a:t>Cyberbezpieczeństwo</a:t>
            </a:r>
            <a:r>
              <a:rPr lang="pl-PL">
                <a:ea typeface="+mn-lt"/>
                <a:cs typeface="+mn-lt"/>
              </a:rPr>
              <a:t>,</a:t>
            </a:r>
            <a:endParaRPr lang="pl-PL"/>
          </a:p>
          <a:p>
            <a:pPr marL="285750" indent="-285750">
              <a:buFont typeface="Arial"/>
              <a:buChar char="•"/>
            </a:pPr>
            <a:r>
              <a:rPr lang="pl-PL">
                <a:ea typeface="+mn-lt"/>
                <a:cs typeface="+mn-lt"/>
              </a:rPr>
              <a:t>Prawo własności i prawo cywilne,</a:t>
            </a:r>
            <a:endParaRPr lang="pl-PL"/>
          </a:p>
          <a:p>
            <a:pPr marL="285750" indent="-285750">
              <a:buFont typeface="Arial"/>
              <a:buChar char="•"/>
            </a:pPr>
            <a:r>
              <a:rPr lang="pl-PL">
                <a:ea typeface="+mn-lt"/>
                <a:cs typeface="+mn-lt"/>
              </a:rPr>
              <a:t>Wpływ sztucznej inteligencji,</a:t>
            </a:r>
            <a:endParaRPr lang="pl-PL"/>
          </a:p>
          <a:p>
            <a:pPr marL="285750" indent="-285750">
              <a:buFont typeface="Arial"/>
              <a:buChar char="•"/>
            </a:pPr>
            <a:r>
              <a:rPr lang="pl-PL">
                <a:ea typeface="+mn-lt"/>
                <a:cs typeface="+mn-lt"/>
              </a:rPr>
              <a:t>Inne kwestie prawne dotyczące przebywania w świecie </a:t>
            </a:r>
            <a:r>
              <a:rPr lang="pl-PL" err="1">
                <a:ea typeface="+mn-lt"/>
                <a:cs typeface="+mn-lt"/>
              </a:rPr>
              <a:t>Metaverse</a:t>
            </a:r>
            <a:r>
              <a:rPr lang="pl-PL">
                <a:ea typeface="+mn-lt"/>
                <a:cs typeface="+mn-lt"/>
              </a:rPr>
              <a:t>, w tym aspekty marketingu i prawa pracy.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6175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4D260666-02D6-5F66-C11D-33EB5A749141}"/>
              </a:ext>
            </a:extLst>
          </p:cNvPr>
          <p:cNvSpPr txBox="1"/>
          <p:nvPr/>
        </p:nvSpPr>
        <p:spPr>
          <a:xfrm>
            <a:off x="233516" y="503903"/>
            <a:ext cx="1111188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800"/>
              <a:t>   ROZSZERZONA                                             RZECZYWISTOŚĆ                                                          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719181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F224E8-7B9A-FAA8-8C34-F489503D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680" y="1143000"/>
            <a:ext cx="7946597" cy="1257300"/>
          </a:xfrm>
        </p:spPr>
        <p:txBody>
          <a:bodyPr anchor="ctr">
            <a:normAutofit/>
          </a:bodyPr>
          <a:lstStyle/>
          <a:p>
            <a:r>
              <a:rPr lang="pl-PL"/>
              <a:t>DEFINICJA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E21F51-00A1-9EC5-DB3F-253532901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680" y="2411519"/>
            <a:ext cx="5380530" cy="33946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/>
              <a:t>Według Ronalda </a:t>
            </a:r>
            <a:r>
              <a:rPr lang="pl-PL" err="1"/>
              <a:t>Azumy</a:t>
            </a:r>
            <a:r>
              <a:rPr lang="pl-PL"/>
              <a:t> AR to system, który </a:t>
            </a:r>
          </a:p>
          <a:p>
            <a:r>
              <a:rPr lang="pl-PL"/>
              <a:t>łączy w sobie świat realny oraz rzeczywistość wirtualną,</a:t>
            </a:r>
          </a:p>
          <a:p>
            <a:r>
              <a:rPr lang="pl-PL"/>
              <a:t>jest </a:t>
            </a:r>
            <a:r>
              <a:rPr lang="pl-PL" u="sng"/>
              <a:t>interaktywny </a:t>
            </a:r>
            <a:r>
              <a:rPr lang="pl-PL"/>
              <a:t>w czasie rzeczywistym,</a:t>
            </a:r>
          </a:p>
          <a:p>
            <a:r>
              <a:rPr lang="pl-PL"/>
              <a:t>umożliwiający swobodę ruchów w trzech wymiarach.</a:t>
            </a:r>
          </a:p>
          <a:p>
            <a:pPr marL="0" indent="0">
              <a:buNone/>
            </a:pPr>
            <a:endParaRPr lang="pl-PL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dirty="0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80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2D7F79-EA58-0D98-A634-48B3850DC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4100" b="0"/>
              <a:t>Jak działa rzeczywistość rozszerzona?</a:t>
            </a:r>
            <a:endParaRPr lang="pl-PL" sz="4100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82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E67ED8-4E2F-FCC4-5A78-3210B9B1C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32367"/>
            <a:ext cx="7608074" cy="1257299"/>
          </a:xfrm>
        </p:spPr>
        <p:txBody>
          <a:bodyPr anchor="ctr">
            <a:normAutofit/>
          </a:bodyPr>
          <a:lstStyle/>
          <a:p>
            <a:r>
              <a:rPr lang="pl-PL" sz="4100"/>
              <a:t>Lata 60. i 70. - Pierwsze Koncepcje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74479A-B60F-5761-DFFE-748CE63EF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736850"/>
            <a:ext cx="8802329" cy="2978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pl-PL" sz="1500" b="1"/>
          </a:p>
          <a:p>
            <a:pPr>
              <a:lnSpc>
                <a:spcPct val="110000"/>
              </a:lnSpc>
            </a:pPr>
            <a:r>
              <a:rPr lang="pl-PL" sz="1500"/>
              <a:t>Ivan Sutherland, znany jako "ojciec grafiki komputerowej", stworzył w 1968 roku system nazwany "Miecz Damoklesa" (</a:t>
            </a:r>
            <a:r>
              <a:rPr lang="pl-PL" sz="1500" err="1"/>
              <a:t>ang</a:t>
            </a:r>
            <a:r>
              <a:rPr lang="pl-PL" sz="1500"/>
              <a:t>."The </a:t>
            </a:r>
            <a:r>
              <a:rPr lang="pl-PL" sz="1500" err="1"/>
              <a:t>Sword</a:t>
            </a:r>
            <a:r>
              <a:rPr lang="pl-PL" sz="1500"/>
              <a:t> of </a:t>
            </a:r>
            <a:r>
              <a:rPr lang="pl-PL" sz="1500" err="1"/>
              <a:t>Damocles</a:t>
            </a:r>
            <a:r>
              <a:rPr lang="pl-PL" sz="1500"/>
              <a:t>"). Był to jeden z pierwszych systemów, który łączył obraz komputerowy z rzeczywistym otoczeniem.</a:t>
            </a:r>
          </a:p>
          <a:p>
            <a:pPr marL="0" indent="0">
              <a:lnSpc>
                <a:spcPct val="110000"/>
              </a:lnSpc>
              <a:buNone/>
            </a:pPr>
            <a:endParaRPr lang="pl-PL" sz="1500"/>
          </a:p>
          <a:p>
            <a:pPr>
              <a:lnSpc>
                <a:spcPct val="110000"/>
              </a:lnSpc>
            </a:pPr>
            <a:endParaRPr lang="pl-PL" sz="150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1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87C1DE-BE2C-C0B2-7FCB-0BD98AEF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55791"/>
            <a:ext cx="8886884" cy="629819"/>
          </a:xfrm>
        </p:spPr>
        <p:txBody>
          <a:bodyPr/>
          <a:lstStyle/>
          <a:p>
            <a:r>
              <a:rPr lang="pl-PL"/>
              <a:t>MIECZ DAMOKLESA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995ED76-2914-1A2C-84CE-67394742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548" y="2025396"/>
            <a:ext cx="8998136" cy="379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l-PL"/>
          </a:p>
          <a:p>
            <a:pPr marL="0" indent="0">
              <a:buNone/>
            </a:pPr>
            <a:endParaRPr lang="pl-PL"/>
          </a:p>
        </p:txBody>
      </p:sp>
      <p:pic>
        <p:nvPicPr>
          <p:cNvPr id="4" name="Obraz 3" descr="Obraz zawierający Ludzka twarz, osoba, ubrania, czarne i białe&#10;&#10;Opis wygenerowany automatycznie">
            <a:extLst>
              <a:ext uri="{FF2B5EF4-FFF2-40B4-BE49-F238E27FC236}">
                <a16:creationId xmlns:a16="http://schemas.microsoft.com/office/drawing/2014/main" id="{FACAC88D-C6B1-8377-8335-FF175F77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100138"/>
            <a:ext cx="74580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94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ltimedia online 3" title="Sword of Damocles (1966) - First augmented reality head-mounted display">
            <a:hlinkClick r:id="" action="ppaction://media"/>
            <a:extLst>
              <a:ext uri="{FF2B5EF4-FFF2-40B4-BE49-F238E27FC236}">
                <a16:creationId xmlns:a16="http://schemas.microsoft.com/office/drawing/2014/main" id="{6619827E-6244-0CFD-8E78-48AE2733FB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63563" y="280220"/>
            <a:ext cx="9257069" cy="61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6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10-milionowy gość odwiedził Panoramę Racławicką | dzieje.pl - Historia  Polski">
            <a:extLst>
              <a:ext uri="{FF2B5EF4-FFF2-40B4-BE49-F238E27FC236}">
                <a16:creationId xmlns:a16="http://schemas.microsoft.com/office/drawing/2014/main" id="{A8AD2BE1-D67D-84F0-996A-CDB1F10A7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BED0AB3-EF68-4C21-B234-63CD58D85057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1/13/2024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2446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B7AFED0-D729-7332-FB1F-42C526D6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5" y="581025"/>
            <a:ext cx="7946597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Lata 80 i 90. Początki komercyjne.</a:t>
            </a:r>
          </a:p>
          <a:p>
            <a:endParaRPr lang="en-US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56FC0F15-A559-3A41-918F-4CA57090D2C7}"/>
              </a:ext>
            </a:extLst>
          </p:cNvPr>
          <p:cNvSpPr txBox="1"/>
          <p:nvPr/>
        </p:nvSpPr>
        <p:spPr>
          <a:xfrm>
            <a:off x="1949580" y="1439969"/>
            <a:ext cx="8523780" cy="4832916"/>
          </a:xfr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indent="-228600">
              <a:lnSpc>
                <a:spcPct val="110000"/>
              </a:lnSpc>
              <a:spcBef>
                <a:spcPts val="1000"/>
              </a:spcBef>
            </a:pPr>
            <a:endParaRPr lang="en-US"/>
          </a:p>
          <a:p>
            <a:pPr marL="57150" lvl="1" indent="-285750">
              <a:lnSpc>
                <a:spcPct val="110000"/>
              </a:lnSpc>
              <a:spcBef>
                <a:spcPts val="1000"/>
              </a:spcBef>
              <a:buFont typeface="Calibri"/>
              <a:buChar char="-"/>
            </a:pPr>
            <a:r>
              <a:rPr lang="en-US"/>
              <a:t>W </a:t>
            </a:r>
            <a:r>
              <a:rPr lang="en-US" err="1"/>
              <a:t>latach</a:t>
            </a:r>
            <a:r>
              <a:rPr lang="en-US"/>
              <a:t> 80. </a:t>
            </a:r>
            <a:r>
              <a:rPr lang="en-US" err="1"/>
              <a:t>i</a:t>
            </a:r>
            <a:r>
              <a:rPr lang="en-US"/>
              <a:t> 90. </a:t>
            </a:r>
            <a:r>
              <a:rPr lang="en-US" err="1"/>
              <a:t>pojawiły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pierwsze</a:t>
            </a:r>
            <a:r>
              <a:rPr lang="en-US"/>
              <a:t> </a:t>
            </a:r>
            <a:r>
              <a:rPr lang="en-US" err="1"/>
              <a:t>komercyjne</a:t>
            </a:r>
            <a:r>
              <a:rPr lang="en-US"/>
              <a:t> </a:t>
            </a:r>
            <a:r>
              <a:rPr lang="en-US" err="1"/>
              <a:t>zastosowania</a:t>
            </a:r>
            <a:r>
              <a:rPr lang="en-US"/>
              <a:t>. </a:t>
            </a:r>
            <a:r>
              <a:rPr lang="en-US" err="1"/>
              <a:t>Przykładem</a:t>
            </a:r>
            <a:r>
              <a:rPr lang="en-US"/>
              <a:t> </a:t>
            </a:r>
            <a:r>
              <a:rPr lang="en-US" err="1"/>
              <a:t>są</a:t>
            </a:r>
            <a:r>
              <a:rPr lang="en-US"/>
              <a:t>  </a:t>
            </a:r>
            <a:r>
              <a:rPr lang="en-US" err="1"/>
              <a:t>systemy</a:t>
            </a:r>
            <a:r>
              <a:rPr lang="en-US"/>
              <a:t> </a:t>
            </a:r>
            <a:r>
              <a:rPr lang="en-US" err="1"/>
              <a:t>opracowane</a:t>
            </a: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 Boeing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potrzeb</a:t>
            </a:r>
            <a:r>
              <a:rPr lang="en-US"/>
              <a:t> </a:t>
            </a:r>
            <a:r>
              <a:rPr lang="en-US" err="1"/>
              <a:t>projektowania</a:t>
            </a:r>
            <a:r>
              <a:rPr lang="en-US"/>
              <a:t> </a:t>
            </a:r>
            <a:r>
              <a:rPr lang="en-US" err="1"/>
              <a:t>samolotów</a:t>
            </a:r>
            <a:r>
              <a:rPr lang="en-US"/>
              <a:t>.</a:t>
            </a:r>
          </a:p>
          <a:p>
            <a:pPr marL="57150" lvl="1" indent="-285750">
              <a:lnSpc>
                <a:spcPct val="110000"/>
              </a:lnSpc>
              <a:spcBef>
                <a:spcPts val="1000"/>
              </a:spcBef>
              <a:buFont typeface="Calibri"/>
              <a:buChar char="-"/>
            </a:pPr>
            <a:r>
              <a:rPr lang="en-US"/>
              <a:t>Research Center for Advanced Science and Technology (RCAST) w </a:t>
            </a:r>
            <a:r>
              <a:rPr lang="en-US" err="1"/>
              <a:t>Japonii</a:t>
            </a:r>
            <a:r>
              <a:rPr lang="en-US"/>
              <a:t> </a:t>
            </a:r>
            <a:r>
              <a:rPr lang="en-US" err="1"/>
              <a:t>odegrał</a:t>
            </a:r>
            <a:r>
              <a:rPr lang="en-US"/>
              <a:t> </a:t>
            </a:r>
            <a:r>
              <a:rPr lang="en-US" err="1"/>
              <a:t>kluczową</a:t>
            </a:r>
            <a:r>
              <a:rPr lang="en-US"/>
              <a:t> rolę w badaniach nad AR, szczególnie w kontekście interaktywnych projektów.</a:t>
            </a:r>
          </a:p>
          <a:p>
            <a:pPr marL="57150" lvl="1" indent="-285750">
              <a:lnSpc>
                <a:spcPct val="110000"/>
              </a:lnSpc>
              <a:spcBef>
                <a:spcPts val="1000"/>
              </a:spcBef>
              <a:buFont typeface="Calibri"/>
              <a:buChar char="-"/>
            </a:pPr>
            <a:r>
              <a:rPr lang="en-US" err="1">
                <a:latin typeface="Neue Haas Grotesk Text Pro"/>
                <a:cs typeface="Calibri"/>
              </a:rPr>
              <a:t>Kolejne</a:t>
            </a:r>
            <a:r>
              <a:rPr lang="en-US">
                <a:latin typeface="Neue Haas Grotesk Text Pro"/>
                <a:cs typeface="Calibri"/>
              </a:rPr>
              <a:t> </a:t>
            </a:r>
            <a:r>
              <a:rPr lang="en-US" err="1">
                <a:latin typeface="Neue Haas Grotesk Text Pro"/>
                <a:cs typeface="Calibri"/>
              </a:rPr>
              <a:t>lata</a:t>
            </a:r>
            <a:r>
              <a:rPr lang="en-US">
                <a:latin typeface="Neue Haas Grotesk Text Pro"/>
                <a:cs typeface="Calibri"/>
              </a:rPr>
              <a:t> </a:t>
            </a:r>
            <a:r>
              <a:rPr lang="en-US" err="1">
                <a:latin typeface="Neue Haas Grotesk Text Pro"/>
                <a:cs typeface="Calibri"/>
              </a:rPr>
              <a:t>przyniosły</a:t>
            </a:r>
            <a:r>
              <a:rPr lang="en-US">
                <a:latin typeface="Neue Haas Grotesk Text Pro"/>
                <a:cs typeface="Calibri"/>
              </a:rPr>
              <a:t> </a:t>
            </a:r>
            <a:r>
              <a:rPr lang="en-US" err="1">
                <a:latin typeface="Neue Haas Grotesk Text Pro"/>
                <a:cs typeface="Calibri"/>
              </a:rPr>
              <a:t>kluczowe</a:t>
            </a:r>
            <a:r>
              <a:rPr lang="en-US">
                <a:latin typeface="Neue Haas Grotesk Text Pro"/>
                <a:cs typeface="Calibri"/>
              </a:rPr>
              <a:t> </a:t>
            </a:r>
            <a:r>
              <a:rPr lang="en-US" err="1">
                <a:latin typeface="Neue Haas Grotesk Text Pro"/>
                <a:cs typeface="Calibri"/>
              </a:rPr>
              <a:t>innowacje</a:t>
            </a:r>
            <a:r>
              <a:rPr lang="en-US">
                <a:latin typeface="Neue Haas Grotesk Text Pro"/>
                <a:cs typeface="Calibri"/>
              </a:rPr>
              <a:t>, </a:t>
            </a:r>
            <a:r>
              <a:rPr lang="en-US" err="1">
                <a:latin typeface="Neue Haas Grotesk Text Pro"/>
                <a:cs typeface="Calibri"/>
              </a:rPr>
              <a:t>takie</a:t>
            </a:r>
            <a:r>
              <a:rPr lang="en-US">
                <a:latin typeface="Neue Haas Grotesk Text Pro"/>
                <a:cs typeface="Calibri"/>
              </a:rPr>
              <a:t> jak </a:t>
            </a:r>
            <a:r>
              <a:rPr lang="en-US" err="1">
                <a:latin typeface="Neue Haas Grotesk Text Pro"/>
                <a:cs typeface="Calibri"/>
              </a:rPr>
              <a:t>opracowanie</a:t>
            </a:r>
            <a:r>
              <a:rPr lang="en-US">
                <a:latin typeface="Neue Haas Grotesk Text Pro"/>
                <a:cs typeface="Calibri"/>
              </a:rPr>
              <a:t> </a:t>
            </a:r>
            <a:r>
              <a:rPr lang="en-US" err="1">
                <a:latin typeface="Neue Haas Grotesk Text Pro"/>
                <a:cs typeface="Calibri"/>
              </a:rPr>
              <a:t>markerów</a:t>
            </a:r>
            <a:r>
              <a:rPr lang="en-US">
                <a:latin typeface="Neue Haas Grotesk Text Pro"/>
                <a:cs typeface="Calibri"/>
              </a:rPr>
              <a:t> do </a:t>
            </a:r>
            <a:r>
              <a:rPr lang="en-US" err="1">
                <a:latin typeface="Neue Haas Grotesk Text Pro"/>
                <a:cs typeface="Calibri"/>
              </a:rPr>
              <a:t>śledzenia</a:t>
            </a:r>
            <a:r>
              <a:rPr lang="en-US">
                <a:latin typeface="Neue Haas Grotesk Text Pro"/>
                <a:cs typeface="Calibri"/>
              </a:rPr>
              <a:t> </a:t>
            </a:r>
            <a:r>
              <a:rPr lang="en-US" err="1">
                <a:latin typeface="Neue Haas Grotesk Text Pro"/>
                <a:cs typeface="Calibri"/>
              </a:rPr>
              <a:t>ruchu</a:t>
            </a:r>
            <a:r>
              <a:rPr lang="en-US">
                <a:latin typeface="Neue Haas Grotesk Text Pro"/>
                <a:cs typeface="Calibri"/>
              </a:rPr>
              <a:t>, co </a:t>
            </a:r>
            <a:r>
              <a:rPr lang="en-US" err="1">
                <a:latin typeface="Neue Haas Grotesk Text Pro"/>
                <a:cs typeface="Calibri"/>
              </a:rPr>
              <a:t>umożliwiło</a:t>
            </a:r>
            <a:r>
              <a:rPr lang="en-US">
                <a:latin typeface="Neue Haas Grotesk Text Pro"/>
                <a:cs typeface="Calibri"/>
              </a:rPr>
              <a:t> </a:t>
            </a:r>
            <a:r>
              <a:rPr lang="en-US" err="1">
                <a:latin typeface="Neue Haas Grotesk Text Pro"/>
                <a:cs typeface="Calibri"/>
              </a:rPr>
              <a:t>bardziej</a:t>
            </a:r>
            <a:r>
              <a:rPr lang="en-US">
                <a:latin typeface="Neue Haas Grotesk Text Pro"/>
                <a:cs typeface="Calibri"/>
              </a:rPr>
              <a:t> </a:t>
            </a:r>
            <a:r>
              <a:rPr lang="en-US" err="1">
                <a:latin typeface="Neue Haas Grotesk Text Pro"/>
                <a:cs typeface="Calibri"/>
              </a:rPr>
              <a:t>precyzyjną</a:t>
            </a:r>
            <a:r>
              <a:rPr lang="en-US">
                <a:latin typeface="Neue Haas Grotesk Text Pro"/>
                <a:cs typeface="Calibri"/>
              </a:rPr>
              <a:t> </a:t>
            </a:r>
            <a:r>
              <a:rPr lang="en-US" err="1">
                <a:latin typeface="Neue Haas Grotesk Text Pro"/>
                <a:cs typeface="Calibri"/>
              </a:rPr>
              <a:t>integrację</a:t>
            </a:r>
            <a:r>
              <a:rPr lang="en-US">
                <a:latin typeface="Neue Haas Grotesk Text Pro"/>
                <a:cs typeface="Calibri"/>
              </a:rPr>
              <a:t> </a:t>
            </a:r>
            <a:r>
              <a:rPr lang="en-US" err="1">
                <a:latin typeface="Neue Haas Grotesk Text Pro"/>
                <a:cs typeface="Calibri"/>
              </a:rPr>
              <a:t>wirtualnych</a:t>
            </a:r>
            <a:r>
              <a:rPr lang="en-US">
                <a:latin typeface="Neue Haas Grotesk Text Pro"/>
                <a:cs typeface="Calibri"/>
              </a:rPr>
              <a:t> </a:t>
            </a:r>
            <a:r>
              <a:rPr lang="en-US" err="1">
                <a:latin typeface="Neue Haas Grotesk Text Pro"/>
                <a:cs typeface="Calibri"/>
              </a:rPr>
              <a:t>obiektów</a:t>
            </a:r>
            <a:r>
              <a:rPr lang="en-US">
                <a:latin typeface="Neue Haas Grotesk Text Pro"/>
                <a:cs typeface="Calibri"/>
              </a:rPr>
              <a:t> z </a:t>
            </a:r>
            <a:r>
              <a:rPr lang="en-US" err="1">
                <a:latin typeface="Neue Haas Grotesk Text Pro"/>
                <a:cs typeface="Calibri"/>
              </a:rPr>
              <a:t>rzeczywistym</a:t>
            </a:r>
            <a:r>
              <a:rPr lang="en-US">
                <a:latin typeface="Neue Haas Grotesk Text Pro"/>
                <a:cs typeface="Calibri"/>
              </a:rPr>
              <a:t> </a:t>
            </a:r>
            <a:r>
              <a:rPr lang="en-US" err="1">
                <a:latin typeface="Neue Haas Grotesk Text Pro"/>
                <a:cs typeface="Calibri"/>
              </a:rPr>
              <a:t>otoczeniem</a:t>
            </a:r>
            <a:r>
              <a:rPr lang="en-US">
                <a:latin typeface="Neue Haas Grotesk Text Pro"/>
                <a:cs typeface="Calibri"/>
              </a:rPr>
              <a:t>.</a:t>
            </a:r>
            <a:endParaRPr lang="en-US">
              <a:latin typeface="Neue Haas Grotesk Text Pro"/>
            </a:endParaRPr>
          </a:p>
          <a:p>
            <a:pPr indent="-228600">
              <a:lnSpc>
                <a:spcPct val="110000"/>
              </a:lnSpc>
              <a:spcBef>
                <a:spcPts val="1000"/>
              </a:spcBef>
            </a:pPr>
            <a:endParaRPr lang="en-US" sz="1500"/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4DEB0A7C-20DF-4833-FAB5-B191FC96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D3F11434-174D-1999-3EFB-12EAB103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75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B7AFED0-D729-7332-FB1F-42C526D6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" y="104775"/>
            <a:ext cx="9461072" cy="200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XXI </a:t>
            </a:r>
            <a:r>
              <a:rPr lang="en-US" err="1"/>
              <a:t>wiek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F19094E-97DB-8EC4-9C67-0BB2E3481590}"/>
              </a:ext>
            </a:extLst>
          </p:cNvPr>
          <p:cNvSpPr txBox="1"/>
          <p:nvPr/>
        </p:nvSpPr>
        <p:spPr>
          <a:xfrm>
            <a:off x="192986" y="1729099"/>
            <a:ext cx="11229605" cy="3400786"/>
          </a:xfr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110000"/>
              </a:lnSpc>
              <a:spcBef>
                <a:spcPts val="1000"/>
              </a:spcBef>
            </a:pPr>
            <a:endParaRPr lang="en-US"/>
          </a:p>
          <a:p>
            <a:pPr indent="-228600">
              <a:lnSpc>
                <a:spcPct val="110000"/>
              </a:lnSpc>
              <a:spcBef>
                <a:spcPts val="1000"/>
              </a:spcBef>
            </a:pPr>
            <a:r>
              <a:rPr lang="en-US" b="1" err="1"/>
              <a:t>Rozwój</a:t>
            </a:r>
            <a:r>
              <a:rPr lang="en-US" b="1"/>
              <a:t> </a:t>
            </a:r>
            <a:r>
              <a:rPr lang="en-US" b="1" err="1"/>
              <a:t>Technologii</a:t>
            </a:r>
            <a:r>
              <a:rPr lang="en-US" b="1"/>
              <a:t>:</a:t>
            </a:r>
            <a:r>
              <a:rPr lang="en-US"/>
              <a:t> </a:t>
            </a:r>
            <a:r>
              <a:rPr lang="en-US" err="1"/>
              <a:t>Postęp</a:t>
            </a:r>
            <a:r>
              <a:rPr lang="en-US"/>
              <a:t> w </a:t>
            </a:r>
            <a:r>
              <a:rPr lang="en-US" err="1"/>
              <a:t>technologii</a:t>
            </a:r>
            <a:r>
              <a:rPr lang="en-US"/>
              <a:t>, </a:t>
            </a:r>
            <a:r>
              <a:rPr lang="en-US" err="1"/>
              <a:t>zwłaszcza</a:t>
            </a:r>
            <a:r>
              <a:rPr lang="en-US"/>
              <a:t> w </a:t>
            </a:r>
            <a:r>
              <a:rPr lang="en-US" err="1"/>
              <a:t>obszarach</a:t>
            </a:r>
            <a:r>
              <a:rPr lang="en-US"/>
              <a:t> </a:t>
            </a:r>
            <a:r>
              <a:rPr lang="en-US" err="1"/>
              <a:t>grafiki</a:t>
            </a:r>
            <a:r>
              <a:rPr lang="en-US"/>
              <a:t> </a:t>
            </a:r>
            <a:r>
              <a:rPr lang="en-US" err="1"/>
              <a:t>komputerowej</a:t>
            </a:r>
            <a:r>
              <a:rPr lang="en-US"/>
              <a:t>, </a:t>
            </a:r>
            <a:r>
              <a:rPr lang="en-US" err="1"/>
              <a:t>sensoryki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komunikacji</a:t>
            </a:r>
            <a:r>
              <a:rPr lang="en-US"/>
              <a:t> </a:t>
            </a:r>
            <a:r>
              <a:rPr lang="en-US" err="1"/>
              <a:t>mobilnej</a:t>
            </a:r>
            <a:r>
              <a:rPr lang="en-US"/>
              <a:t>, </a:t>
            </a:r>
            <a:r>
              <a:rPr lang="en-US" err="1"/>
              <a:t>umożliwił</a:t>
            </a:r>
            <a:r>
              <a:rPr lang="en-US"/>
              <a:t> </a:t>
            </a:r>
            <a:r>
              <a:rPr lang="en-US" err="1"/>
              <a:t>rozwój</a:t>
            </a:r>
            <a:r>
              <a:rPr lang="en-US"/>
              <a:t> AR.</a:t>
            </a:r>
          </a:p>
          <a:p>
            <a:pPr indent="-228600">
              <a:lnSpc>
                <a:spcPct val="110000"/>
              </a:lnSpc>
              <a:spcBef>
                <a:spcPts val="1000"/>
              </a:spcBef>
            </a:pPr>
            <a:r>
              <a:rPr lang="en-US" b="1" err="1"/>
              <a:t>Poprawa</a:t>
            </a:r>
            <a:r>
              <a:rPr lang="en-US" b="1"/>
              <a:t> </a:t>
            </a:r>
            <a:r>
              <a:rPr lang="en-US" b="1" err="1"/>
              <a:t>Doświadczeń</a:t>
            </a:r>
            <a:r>
              <a:rPr lang="en-US" b="1"/>
              <a:t> </a:t>
            </a:r>
            <a:r>
              <a:rPr lang="en-US" b="1" err="1"/>
              <a:t>Użytkownika</a:t>
            </a:r>
            <a:r>
              <a:rPr lang="en-US" b="1"/>
              <a:t>:</a:t>
            </a:r>
            <a:r>
              <a:rPr lang="en-US"/>
              <a:t> </a:t>
            </a:r>
            <a:r>
              <a:rPr lang="en-US" err="1"/>
              <a:t>Twórcy</a:t>
            </a:r>
            <a:r>
              <a:rPr lang="en-US"/>
              <a:t> </a:t>
            </a:r>
            <a:r>
              <a:rPr lang="en-US" err="1"/>
              <a:t>pragnęli</a:t>
            </a:r>
            <a:r>
              <a:rPr lang="en-US"/>
              <a:t> </a:t>
            </a:r>
            <a:r>
              <a:rPr lang="en-US" err="1"/>
              <a:t>stworzyć</a:t>
            </a:r>
            <a:r>
              <a:rPr lang="en-US"/>
              <a:t> </a:t>
            </a:r>
            <a:r>
              <a:rPr lang="en-US" err="1"/>
              <a:t>bardziej</a:t>
            </a:r>
            <a:r>
              <a:rPr lang="en-US"/>
              <a:t> </a:t>
            </a:r>
            <a:r>
              <a:rPr lang="en-US" err="1"/>
              <a:t>interaktywne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zaawansowane</a:t>
            </a:r>
            <a:r>
              <a:rPr lang="en-US"/>
              <a:t> </a:t>
            </a:r>
            <a:r>
              <a:rPr lang="en-US" err="1"/>
              <a:t>doświadczenia</a:t>
            </a:r>
            <a:r>
              <a:rPr lang="en-US"/>
              <a:t> </a:t>
            </a:r>
            <a:r>
              <a:rPr lang="en-US" err="1"/>
              <a:t>użytkownika</a:t>
            </a:r>
            <a:r>
              <a:rPr lang="en-US"/>
              <a:t>, </a:t>
            </a:r>
            <a:r>
              <a:rPr lang="en-US" err="1"/>
              <a:t>łączące</a:t>
            </a:r>
            <a:r>
              <a:rPr lang="en-US"/>
              <a:t> </a:t>
            </a:r>
            <a:r>
              <a:rPr lang="en-US" err="1"/>
              <a:t>wirtualny</a:t>
            </a:r>
            <a:r>
              <a:rPr lang="en-US"/>
              <a:t> </a:t>
            </a:r>
            <a:r>
              <a:rPr lang="en-US" err="1"/>
              <a:t>świat</a:t>
            </a:r>
            <a:r>
              <a:rPr lang="en-US"/>
              <a:t> z </a:t>
            </a:r>
            <a:r>
              <a:rPr lang="en-US" err="1"/>
              <a:t>rzeczywistością</a:t>
            </a:r>
            <a:r>
              <a:rPr lang="en-US"/>
              <a:t>.</a:t>
            </a:r>
          </a:p>
          <a:p>
            <a:pPr indent="-228600">
              <a:lnSpc>
                <a:spcPct val="110000"/>
              </a:lnSpc>
              <a:spcBef>
                <a:spcPts val="1000"/>
              </a:spcBef>
            </a:pPr>
            <a:r>
              <a:rPr lang="en-US" b="1" err="1"/>
              <a:t>Zastosowania</a:t>
            </a:r>
            <a:r>
              <a:rPr lang="en-US" b="1"/>
              <a:t> w </a:t>
            </a:r>
            <a:r>
              <a:rPr lang="en-US" b="1" err="1"/>
              <a:t>Przemysłach</a:t>
            </a:r>
            <a:r>
              <a:rPr lang="en-US" b="1"/>
              <a:t>:</a:t>
            </a:r>
            <a:r>
              <a:rPr lang="en-US"/>
              <a:t> W </a:t>
            </a:r>
            <a:r>
              <a:rPr lang="en-US" err="1"/>
              <a:t>dziedzinach</a:t>
            </a:r>
            <a:r>
              <a:rPr lang="en-US"/>
              <a:t> </a:t>
            </a:r>
            <a:r>
              <a:rPr lang="en-US" err="1"/>
              <a:t>takich</a:t>
            </a:r>
            <a:r>
              <a:rPr lang="en-US"/>
              <a:t> jak </a:t>
            </a:r>
            <a:r>
              <a:rPr lang="en-US" err="1"/>
              <a:t>wojsko</a:t>
            </a:r>
            <a:r>
              <a:rPr lang="en-US"/>
              <a:t>, </a:t>
            </a:r>
            <a:r>
              <a:rPr lang="en-US" err="1"/>
              <a:t>medycyna</a:t>
            </a:r>
            <a:r>
              <a:rPr lang="en-US"/>
              <a:t>, </a:t>
            </a:r>
            <a:r>
              <a:rPr lang="en-US" err="1"/>
              <a:t>projektowanie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szkolenia</a:t>
            </a:r>
            <a:r>
              <a:rPr lang="en-US"/>
              <a:t>, AR </a:t>
            </a:r>
            <a:r>
              <a:rPr lang="en-US" err="1"/>
              <a:t>obiecywało</a:t>
            </a:r>
            <a:r>
              <a:rPr lang="en-US"/>
              <a:t> </a:t>
            </a:r>
            <a:r>
              <a:rPr lang="en-US" err="1"/>
              <a:t>poprawę</a:t>
            </a:r>
            <a:r>
              <a:rPr lang="en-US"/>
              <a:t> </a:t>
            </a:r>
            <a:r>
              <a:rPr lang="en-US" err="1"/>
              <a:t>efektywności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jakości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 </a:t>
            </a:r>
            <a:r>
              <a:rPr lang="en-US" err="1"/>
              <a:t>poprzez</a:t>
            </a:r>
            <a:r>
              <a:rPr lang="en-US"/>
              <a:t> </a:t>
            </a:r>
            <a:r>
              <a:rPr lang="en-US" err="1"/>
              <a:t>łączenie</a:t>
            </a:r>
            <a:r>
              <a:rPr lang="en-US"/>
              <a:t> </a:t>
            </a:r>
            <a:r>
              <a:rPr lang="en-US" err="1"/>
              <a:t>informacji</a:t>
            </a:r>
            <a:r>
              <a:rPr lang="en-US"/>
              <a:t> </a:t>
            </a:r>
            <a:r>
              <a:rPr lang="en-US" err="1"/>
              <a:t>wirtualnej</a:t>
            </a:r>
            <a:r>
              <a:rPr lang="en-US"/>
              <a:t> z </a:t>
            </a:r>
            <a:r>
              <a:rPr lang="en-US" err="1"/>
              <a:t>rzeczywistym</a:t>
            </a:r>
            <a:r>
              <a:rPr lang="en-US"/>
              <a:t> </a:t>
            </a:r>
            <a:r>
              <a:rPr lang="en-US" err="1"/>
              <a:t>otoczeniem</a:t>
            </a:r>
            <a:r>
              <a:rPr lang="en-US"/>
              <a:t>.</a:t>
            </a:r>
          </a:p>
          <a:p>
            <a:pPr indent="-228600">
              <a:lnSpc>
                <a:spcPct val="110000"/>
              </a:lnSpc>
              <a:spcBef>
                <a:spcPts val="1000"/>
              </a:spcBef>
            </a:pPr>
            <a:r>
              <a:rPr lang="en-US" b="1" err="1"/>
              <a:t>Rozwój</a:t>
            </a:r>
            <a:r>
              <a:rPr lang="en-US" b="1"/>
              <a:t> </a:t>
            </a:r>
            <a:r>
              <a:rPr lang="en-US" b="1" err="1"/>
              <a:t>Rynku</a:t>
            </a:r>
            <a:r>
              <a:rPr lang="en-US" b="1"/>
              <a:t> </a:t>
            </a:r>
            <a:r>
              <a:rPr lang="en-US" b="1" err="1"/>
              <a:t>Konsumenckiego</a:t>
            </a:r>
            <a:r>
              <a:rPr lang="en-US" b="1"/>
              <a:t>:</a:t>
            </a:r>
            <a:r>
              <a:rPr lang="en-US"/>
              <a:t> Z </a:t>
            </a:r>
            <a:r>
              <a:rPr lang="en-US" err="1"/>
              <a:t>rozwojem</a:t>
            </a:r>
            <a:r>
              <a:rPr lang="en-US"/>
              <a:t> </a:t>
            </a:r>
            <a:r>
              <a:rPr lang="en-US" err="1"/>
              <a:t>rynku</a:t>
            </a:r>
            <a:r>
              <a:rPr lang="en-US"/>
              <a:t> </a:t>
            </a:r>
            <a:r>
              <a:rPr lang="en-US" err="1"/>
              <a:t>konsumenckiego</a:t>
            </a:r>
            <a:r>
              <a:rPr lang="en-US"/>
              <a:t>, </a:t>
            </a:r>
            <a:r>
              <a:rPr lang="en-US" err="1"/>
              <a:t>twórcy</a:t>
            </a:r>
            <a:r>
              <a:rPr lang="en-US"/>
              <a:t> </a:t>
            </a:r>
            <a:r>
              <a:rPr lang="en-US" err="1"/>
              <a:t>zaczęli</a:t>
            </a:r>
            <a:r>
              <a:rPr lang="en-US"/>
              <a:t> </a:t>
            </a:r>
            <a:r>
              <a:rPr lang="en-US" err="1"/>
              <a:t>widzieć</a:t>
            </a:r>
            <a:r>
              <a:rPr lang="en-US"/>
              <a:t> </a:t>
            </a:r>
            <a:r>
              <a:rPr lang="en-US" err="1"/>
              <a:t>potencjał</a:t>
            </a:r>
            <a:r>
              <a:rPr lang="en-US"/>
              <a:t> AR do </a:t>
            </a:r>
            <a:r>
              <a:rPr lang="en-US" err="1"/>
              <a:t>stworzenia</a:t>
            </a:r>
            <a:r>
              <a:rPr lang="en-US"/>
              <a:t> </a:t>
            </a:r>
            <a:r>
              <a:rPr lang="en-US" err="1"/>
              <a:t>innowacyjnych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atrakcyjnych</a:t>
            </a:r>
            <a:r>
              <a:rPr lang="en-US"/>
              <a:t> </a:t>
            </a:r>
            <a:r>
              <a:rPr lang="en-US" err="1"/>
              <a:t>produktów</a:t>
            </a:r>
            <a:r>
              <a:rPr lang="en-US"/>
              <a:t>, </a:t>
            </a:r>
            <a:r>
              <a:rPr lang="en-US" err="1"/>
              <a:t>zwłaszcza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smartfonów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innych</a:t>
            </a:r>
            <a:r>
              <a:rPr lang="en-US"/>
              <a:t> </a:t>
            </a:r>
            <a:r>
              <a:rPr lang="en-US" err="1"/>
              <a:t>urządzeń</a:t>
            </a:r>
            <a:r>
              <a:rPr lang="en-US"/>
              <a:t> </a:t>
            </a:r>
            <a:r>
              <a:rPr lang="en-US" err="1"/>
              <a:t>przenośnych</a:t>
            </a:r>
            <a:r>
              <a:rPr lang="en-US"/>
              <a:t>.</a:t>
            </a:r>
          </a:p>
          <a:p>
            <a:pPr indent="-228600">
              <a:lnSpc>
                <a:spcPct val="11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4DEB0A7C-20DF-4833-FAB5-B191FC96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7" name="Footer Placeholder 11">
            <a:extLst>
              <a:ext uri="{FF2B5EF4-FFF2-40B4-BE49-F238E27FC236}">
                <a16:creationId xmlns:a16="http://schemas.microsoft.com/office/drawing/2014/main" id="{D3F11434-174D-1999-3EFB-12EAB103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8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5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77A181-7937-B900-D960-CB41E699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XXI wiek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821193-1ECF-A5A3-8A70-7193B420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39696"/>
            <a:ext cx="8883836" cy="2410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Wraz</a:t>
            </a:r>
            <a:r>
              <a:rPr lang="en-US">
                <a:ea typeface="+mn-lt"/>
                <a:cs typeface="+mn-lt"/>
              </a:rPr>
              <a:t> z </a:t>
            </a:r>
            <a:r>
              <a:rPr lang="en-US" err="1">
                <a:ea typeface="+mn-lt"/>
                <a:cs typeface="+mn-lt"/>
              </a:rPr>
              <a:t>wprowadzeniem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smartfonów</a:t>
            </a:r>
            <a:r>
              <a:rPr lang="en-US">
                <a:ea typeface="+mn-lt"/>
                <a:cs typeface="+mn-lt"/>
              </a:rPr>
              <a:t> z </a:t>
            </a:r>
            <a:r>
              <a:rPr lang="en-US" err="1">
                <a:ea typeface="+mn-lt"/>
                <a:cs typeface="+mn-lt"/>
              </a:rPr>
              <a:t>zaawansowanymi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funkcjami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err="1">
                <a:ea typeface="+mn-lt"/>
                <a:cs typeface="+mn-lt"/>
              </a:rPr>
              <a:t>takimi</a:t>
            </a:r>
            <a:r>
              <a:rPr lang="en-US">
                <a:ea typeface="+mn-lt"/>
                <a:cs typeface="+mn-lt"/>
              </a:rPr>
              <a:t> jak </a:t>
            </a:r>
            <a:r>
              <a:rPr lang="en-US" err="1">
                <a:ea typeface="+mn-lt"/>
                <a:cs typeface="+mn-lt"/>
              </a:rPr>
              <a:t>kamery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err="1">
                <a:ea typeface="+mn-lt"/>
                <a:cs typeface="+mn-lt"/>
              </a:rPr>
              <a:t>czujniki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ruchu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ekrany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dotykowe</a:t>
            </a:r>
            <a:r>
              <a:rPr lang="en-US">
                <a:ea typeface="+mn-lt"/>
                <a:cs typeface="+mn-lt"/>
              </a:rPr>
              <a:t>, AR </a:t>
            </a:r>
            <a:r>
              <a:rPr lang="en-US" err="1">
                <a:ea typeface="+mn-lt"/>
                <a:cs typeface="+mn-lt"/>
              </a:rPr>
              <a:t>stało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się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bardziej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dostępne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dla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społeczeństwa</a:t>
            </a:r>
            <a:r>
              <a:rPr lang="en-US">
                <a:ea typeface="+mn-lt"/>
                <a:cs typeface="+mn-lt"/>
              </a:rPr>
              <a:t>. </a:t>
            </a:r>
            <a:r>
              <a:rPr lang="en-US" err="1">
                <a:ea typeface="+mn-lt"/>
                <a:cs typeface="+mn-lt"/>
              </a:rPr>
              <a:t>Aplikacje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mobilne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zaczęły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wykorzystywać</a:t>
            </a:r>
            <a:r>
              <a:rPr lang="en-US">
                <a:ea typeface="+mn-lt"/>
                <a:cs typeface="+mn-lt"/>
              </a:rPr>
              <a:t> AR w </a:t>
            </a:r>
            <a:r>
              <a:rPr lang="en-US" err="1">
                <a:ea typeface="+mn-lt"/>
                <a:cs typeface="+mn-lt"/>
              </a:rPr>
              <a:t>różnych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dziedzinach</a:t>
            </a:r>
            <a:r>
              <a:rPr lang="en-US">
                <a:ea typeface="+mn-lt"/>
                <a:cs typeface="+mn-lt"/>
              </a:rPr>
              <a:t>, od </a:t>
            </a:r>
            <a:r>
              <a:rPr lang="en-US" err="1">
                <a:ea typeface="+mn-lt"/>
                <a:cs typeface="+mn-lt"/>
              </a:rPr>
              <a:t>gier</a:t>
            </a:r>
            <a:r>
              <a:rPr lang="en-US">
                <a:ea typeface="+mn-lt"/>
                <a:cs typeface="+mn-lt"/>
              </a:rPr>
              <a:t> po </a:t>
            </a:r>
            <a:r>
              <a:rPr lang="en-US" err="1">
                <a:ea typeface="+mn-lt"/>
                <a:cs typeface="+mn-lt"/>
              </a:rPr>
              <a:t>narzędzia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społecznościowe</a:t>
            </a:r>
            <a:r>
              <a:rPr lang="en-US">
                <a:ea typeface="+mn-lt"/>
                <a:cs typeface="+mn-lt"/>
              </a:rPr>
              <a:t>.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8446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ltimedia online 3" title="Augmented Reality Series by The Washington Post (Instant Tracking Technology)">
            <a:hlinkClick r:id="" action="ppaction://media"/>
            <a:extLst>
              <a:ext uri="{FF2B5EF4-FFF2-40B4-BE49-F238E27FC236}">
                <a16:creationId xmlns:a16="http://schemas.microsoft.com/office/drawing/2014/main" id="{B03D95CC-F6D6-FC20-E31B-E30A2A4622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68130" y="275343"/>
            <a:ext cx="9446843" cy="5980023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4DF2BB5-9E67-4D20-8B3F-F73F6F0061FF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12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A7AF0885-1152-C1E9-4C0A-9B173E7CD576}"/>
              </a:ext>
            </a:extLst>
          </p:cNvPr>
          <p:cNvSpPr txBox="1"/>
          <p:nvPr/>
        </p:nvSpPr>
        <p:spPr>
          <a:xfrm>
            <a:off x="7991475" y="1114425"/>
            <a:ext cx="3924299" cy="1612290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+mj-lt"/>
                <a:ea typeface="+mj-ea"/>
                <a:cs typeface="+mj-cs"/>
              </a:rPr>
              <a:t>2009 </a:t>
            </a:r>
            <a:r>
              <a:rPr lang="en-US" sz="3200" b="1" err="1">
                <a:latin typeface="+mj-lt"/>
                <a:ea typeface="+mj-ea"/>
                <a:cs typeface="+mj-cs"/>
              </a:rPr>
              <a:t>rok</a:t>
            </a:r>
          </a:p>
        </p:txBody>
      </p:sp>
      <p:pic>
        <p:nvPicPr>
          <p:cNvPr id="2" name="Multimedia online 1" title="Layar Creator - Welcome to Interactive Print">
            <a:hlinkClick r:id="" action="ppaction://media"/>
            <a:extLst>
              <a:ext uri="{FF2B5EF4-FFF2-40B4-BE49-F238E27FC236}">
                <a16:creationId xmlns:a16="http://schemas.microsoft.com/office/drawing/2014/main" id="{FF82B9A5-037D-9773-A846-37A67294471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8626" y="1234993"/>
            <a:ext cx="7168343" cy="5064288"/>
          </a:xfrm>
          <a:prstGeom prst="rect">
            <a:avLst/>
          </a:prstGeom>
          <a:noFill/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E6DE2BB8-6B08-F27B-4433-7F1E9D79E227}"/>
              </a:ext>
            </a:extLst>
          </p:cNvPr>
          <p:cNvSpPr txBox="1"/>
          <p:nvPr/>
        </p:nvSpPr>
        <p:spPr>
          <a:xfrm>
            <a:off x="7991475" y="2298700"/>
            <a:ext cx="3924299" cy="2978150"/>
          </a:xfr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Bef>
                <a:spcPts val="1000"/>
              </a:spcBef>
            </a:pPr>
            <a:endParaRPr lang="en-US" sz="1500"/>
          </a:p>
          <a:p>
            <a:pPr indent="-228600">
              <a:lnSpc>
                <a:spcPct val="110000"/>
              </a:lnSpc>
              <a:spcBef>
                <a:spcPts val="1000"/>
              </a:spcBef>
            </a:pPr>
            <a:endParaRPr lang="en-US" sz="1500"/>
          </a:p>
          <a:p>
            <a:pPr indent="-228600">
              <a:lnSpc>
                <a:spcPct val="110000"/>
              </a:lnSpc>
              <a:spcBef>
                <a:spcPts val="1000"/>
              </a:spcBef>
            </a:pPr>
            <a:r>
              <a:rPr lang="en-US" sz="1500"/>
              <a:t>Layar – holenderska firma założona w 2009 roku przez Raimo van </a:t>
            </a:r>
            <a:r>
              <a:rPr lang="en-US" sz="1500" u="sng"/>
              <a:t>der</a:t>
            </a:r>
            <a:r>
              <a:rPr lang="en-US" sz="1500"/>
              <a:t> Kleina, Claire Boonstra i Maarten Lens-FitzGerald. Stworzyli aplikację mobilną o nazwie Layar. Przeglądarka pozwoliła użytkownikom znaleźć różne przedmioty, korzystając z technologii rozszerzonej rzeczywistości.</a:t>
            </a:r>
          </a:p>
          <a:p>
            <a:pPr indent="-228600">
              <a:lnSpc>
                <a:spcPct val="110000"/>
              </a:lnSpc>
              <a:spcBef>
                <a:spcPts val="1000"/>
              </a:spcBef>
            </a:pPr>
            <a:endParaRPr lang="en-US" sz="150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390588-D381-460B-B461-914E1785F9C6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dirty="0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38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lefon komórkowy, na wolnym powietrzu, Przenośne urządzenie do komunikacji, osoba&#10;&#10;Opis wygenerowany automatycznie">
            <a:extLst>
              <a:ext uri="{FF2B5EF4-FFF2-40B4-BE49-F238E27FC236}">
                <a16:creationId xmlns:a16="http://schemas.microsoft.com/office/drawing/2014/main" id="{F2F7CEA9-8540-D255-8D81-73EB42C54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21329"/>
          <a:stretch/>
        </p:blipFill>
        <p:spPr>
          <a:xfrm>
            <a:off x="20" y="9535"/>
            <a:ext cx="12191980" cy="6857989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92F56-1722-D6DE-1D19-AA2EB4AE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3000"/>
            <a:ext cx="534550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/>
              <a:t>Pokémon GO: </a:t>
            </a:r>
            <a:r>
              <a:rPr lang="en-US" sz="3000" err="1"/>
              <a:t>Rewolucja</a:t>
            </a:r>
            <a:r>
              <a:rPr lang="en-US" sz="3000"/>
              <a:t> w </a:t>
            </a:r>
            <a:r>
              <a:rPr lang="en-US" sz="3000" err="1"/>
              <a:t>Świecie</a:t>
            </a:r>
            <a:r>
              <a:rPr lang="en-US" sz="3000"/>
              <a:t> Gry </a:t>
            </a:r>
            <a:r>
              <a:rPr lang="en-US" sz="3000" err="1"/>
              <a:t>Mobilnej</a:t>
            </a:r>
            <a:endParaRPr lang="en-US" sz="3000"/>
          </a:p>
          <a:p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E00FA1E-0BC2-AF15-6F80-64F7336C2D7D}"/>
              </a:ext>
            </a:extLst>
          </p:cNvPr>
          <p:cNvSpPr txBox="1"/>
          <p:nvPr/>
        </p:nvSpPr>
        <p:spPr>
          <a:xfrm>
            <a:off x="1066798" y="2648444"/>
            <a:ext cx="5029202" cy="3066555"/>
          </a:xfr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Bef>
                <a:spcPts val="1000"/>
              </a:spcBef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 2016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roku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firma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Niantic, Inc.,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współzałożona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przez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Johna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Hanke,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wydała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grę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Pokémon GO. Gra ta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szybko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zdobyła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ogromną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popularność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przyciągając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miliony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graczy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całym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świecie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Co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sprawiło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że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Pokémon GO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stało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się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ikoną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AR?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1/13/2024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587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B7AFED0-D729-7332-FB1F-42C526D6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680" y="1143000"/>
            <a:ext cx="7946597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Idea Główna: Łączenie Wirtualnego ze Światem Rzeczywistym</a:t>
            </a:r>
          </a:p>
          <a:p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9EA18CA7-2F59-1048-E546-8BE83CAC2826}"/>
              </a:ext>
            </a:extLst>
          </p:cNvPr>
          <p:cNvSpPr txBox="1"/>
          <p:nvPr/>
        </p:nvSpPr>
        <p:spPr>
          <a:xfrm>
            <a:off x="1987680" y="2411519"/>
            <a:ext cx="5380530" cy="3394641"/>
          </a:xfr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Bef>
                <a:spcPts val="1000"/>
              </a:spcBef>
            </a:pPr>
            <a:r>
              <a:rPr lang="en-US"/>
              <a:t>Pokémon GO wykorzystuje AR do połączenia wirtualnego świata Pokémonów z rzeczywistym otoczeniem gracza. Gracze muszą przemieszczać się fizycznie, aby zdobywać, łapać i trenować Pokémony.</a:t>
            </a:r>
          </a:p>
          <a:p>
            <a:pPr indent="-228600">
              <a:lnSpc>
                <a:spcPct val="12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4DEB0A7C-20DF-4833-FAB5-B191FC96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3F11434-174D-1999-3EFB-12EAB103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23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ltimedia online 3" title="Pokemon GO's new AR+ Mode for iOS">
            <a:hlinkClick r:id="" action="ppaction://media"/>
            <a:extLst>
              <a:ext uri="{FF2B5EF4-FFF2-40B4-BE49-F238E27FC236}">
                <a16:creationId xmlns:a16="http://schemas.microsoft.com/office/drawing/2014/main" id="{0D85431B-20B7-5677-6D4C-48767BEBFF4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24025" y="415925"/>
            <a:ext cx="8154988" cy="5400675"/>
          </a:xfrm>
        </p:spPr>
      </p:pic>
    </p:spTree>
    <p:extLst>
      <p:ext uri="{BB962C8B-B14F-4D97-AF65-F5344CB8AC3E}">
        <p14:creationId xmlns:p14="http://schemas.microsoft.com/office/powerpoint/2010/main" val="2650160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B7AFED0-D729-7332-FB1F-42C526D6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32367"/>
            <a:ext cx="7608074" cy="12572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Innowacyjne Zastosowanie Technologii Lokalizacji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E113E98B-D1D0-16F7-4D63-2F7C4364718C}"/>
              </a:ext>
            </a:extLst>
          </p:cNvPr>
          <p:cNvSpPr txBox="1"/>
          <p:nvPr/>
        </p:nvSpPr>
        <p:spPr>
          <a:xfrm>
            <a:off x="1066800" y="2736850"/>
            <a:ext cx="8165976" cy="2844987"/>
          </a:xfr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Bef>
                <a:spcPts val="1000"/>
              </a:spcBef>
            </a:pPr>
            <a:endParaRPr lang="en-US" sz="2400" b="1"/>
          </a:p>
          <a:p>
            <a:pPr marL="0" lvl="1" indent="-228600">
              <a:lnSpc>
                <a:spcPct val="120000"/>
              </a:lnSpc>
              <a:spcBef>
                <a:spcPts val="1000"/>
              </a:spcBef>
            </a:pPr>
            <a:r>
              <a:rPr lang="en-US" sz="2400"/>
              <a:t>Gra </a:t>
            </a:r>
            <a:r>
              <a:rPr lang="en-US" sz="2400" err="1"/>
              <a:t>wykorzystuje</a:t>
            </a:r>
            <a:r>
              <a:rPr lang="en-US" sz="2400"/>
              <a:t> GPS </a:t>
            </a:r>
            <a:r>
              <a:rPr lang="en-US" sz="2400" err="1"/>
              <a:t>i</a:t>
            </a:r>
            <a:r>
              <a:rPr lang="en-US" sz="2400"/>
              <a:t> </a:t>
            </a:r>
            <a:r>
              <a:rPr lang="en-US" sz="2400" err="1"/>
              <a:t>technologię</a:t>
            </a:r>
            <a:r>
              <a:rPr lang="en-US" sz="2400"/>
              <a:t> </a:t>
            </a:r>
            <a:r>
              <a:rPr lang="en-US" sz="2400" err="1"/>
              <a:t>lokalizacji</a:t>
            </a:r>
            <a:r>
              <a:rPr lang="en-US" sz="2400"/>
              <a:t>, aby </a:t>
            </a:r>
            <a:r>
              <a:rPr lang="en-US" sz="2400" err="1"/>
              <a:t>określać</a:t>
            </a:r>
            <a:r>
              <a:rPr lang="en-US" sz="2400"/>
              <a:t> </a:t>
            </a:r>
            <a:r>
              <a:rPr lang="en-US" sz="2400" err="1"/>
              <a:t>położenie</a:t>
            </a:r>
            <a:r>
              <a:rPr lang="en-US" sz="2400"/>
              <a:t> </a:t>
            </a:r>
            <a:r>
              <a:rPr lang="en-US" sz="2400" err="1"/>
              <a:t>gracza</a:t>
            </a:r>
            <a:r>
              <a:rPr lang="en-US" sz="2400"/>
              <a:t> w </a:t>
            </a:r>
            <a:r>
              <a:rPr lang="en-US" sz="2400" err="1"/>
              <a:t>rzeczywistym</a:t>
            </a:r>
            <a:r>
              <a:rPr lang="en-US" sz="2400"/>
              <a:t> </a:t>
            </a:r>
            <a:r>
              <a:rPr lang="en-US" sz="2400" err="1"/>
              <a:t>świecie</a:t>
            </a:r>
            <a:r>
              <a:rPr lang="en-US" sz="2400"/>
              <a:t>. To </a:t>
            </a:r>
            <a:r>
              <a:rPr lang="en-US" sz="2400" err="1"/>
              <a:t>umożliwia</a:t>
            </a:r>
            <a:r>
              <a:rPr lang="en-US" sz="2400"/>
              <a:t> </a:t>
            </a:r>
            <a:r>
              <a:rPr lang="en-US" sz="2400" err="1"/>
              <a:t>dynamiczne</a:t>
            </a:r>
            <a:r>
              <a:rPr lang="en-US" sz="2400"/>
              <a:t> </a:t>
            </a:r>
            <a:r>
              <a:rPr lang="en-US" sz="2400" err="1"/>
              <a:t>pojawianie</a:t>
            </a:r>
            <a:r>
              <a:rPr lang="en-US" sz="2400"/>
              <a:t> </a:t>
            </a:r>
            <a:r>
              <a:rPr lang="en-US" sz="2400" err="1"/>
              <a:t>się</a:t>
            </a:r>
            <a:r>
              <a:rPr lang="en-US" sz="2400"/>
              <a:t> </a:t>
            </a:r>
            <a:r>
              <a:rPr lang="en-US" sz="2400" err="1"/>
              <a:t>Pokémonów</a:t>
            </a:r>
            <a:r>
              <a:rPr lang="en-US" sz="2400"/>
              <a:t> w </a:t>
            </a:r>
            <a:r>
              <a:rPr lang="en-US" sz="2400" err="1"/>
              <a:t>zależności</a:t>
            </a:r>
            <a:r>
              <a:rPr lang="en-US" sz="2400"/>
              <a:t> od </a:t>
            </a:r>
            <a:r>
              <a:rPr lang="en-US" sz="2400" err="1"/>
              <a:t>lokalizacji</a:t>
            </a:r>
            <a:r>
              <a:rPr lang="en-US" sz="2400"/>
              <a:t> </a:t>
            </a:r>
            <a:r>
              <a:rPr lang="en-US" sz="2400" err="1"/>
              <a:t>gracza</a:t>
            </a:r>
            <a:r>
              <a:rPr lang="en-US" sz="2400"/>
              <a:t>.</a:t>
            </a:r>
          </a:p>
          <a:p>
            <a:pPr indent="-228600">
              <a:lnSpc>
                <a:spcPct val="120000"/>
              </a:lnSpc>
              <a:spcBef>
                <a:spcPts val="1000"/>
              </a:spcBef>
            </a:pPr>
            <a:endParaRPr lang="en-US" sz="2400"/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4DEB0A7C-20DF-4833-FAB5-B191FC96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D3F11434-174D-1999-3EFB-12EAB103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51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Poke Radar">
            <a:extLst>
              <a:ext uri="{FF2B5EF4-FFF2-40B4-BE49-F238E27FC236}">
                <a16:creationId xmlns:a16="http://schemas.microsoft.com/office/drawing/2014/main" id="{7BE8B0AB-F7F7-9E9F-9A33-97EDF6ADC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6392F56-1722-D6DE-1D19-AA2EB4AE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457200"/>
            <a:ext cx="4126302" cy="1009650"/>
          </a:xfrm>
        </p:spPr>
        <p:txBody>
          <a:bodyPr anchor="ctr">
            <a:normAutofit/>
          </a:bodyPr>
          <a:lstStyle/>
          <a:p>
            <a:r>
              <a:rPr lang="en-US" sz="1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MAPA ŚWIATA RZECZYWISTEGO</a:t>
            </a:r>
            <a:endParaRPr lang="pl-PL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6B5C45-1572-4105-9A9A-C2F395AD3F8A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1/13/2024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59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438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E5843F-5CC6-F6ED-00AD-9860D88E7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829" y="-1509059"/>
            <a:ext cx="3267919" cy="3813619"/>
          </a:xfrm>
        </p:spPr>
        <p:txBody>
          <a:bodyPr anchor="b">
            <a:normAutofit/>
          </a:bodyPr>
          <a:lstStyle/>
          <a:p>
            <a:r>
              <a:rPr lang="pl-PL" sz="3200">
                <a:solidFill>
                  <a:srgbClr val="000000"/>
                </a:solidFill>
                <a:ea typeface="+mj-lt"/>
                <a:cs typeface="+mj-lt"/>
              </a:rPr>
              <a:t>Fotografia stereoskopowa</a:t>
            </a:r>
            <a:endParaRPr lang="pl-PL"/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3815" y="2634349"/>
            <a:ext cx="3255040" cy="94444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err="1">
                <a:ea typeface="+mn-lt"/>
                <a:cs typeface="+mn-lt"/>
              </a:rPr>
              <a:t>Dwa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zdjęcia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wykonane</a:t>
            </a:r>
            <a:r>
              <a:rPr lang="en-US">
                <a:ea typeface="+mn-lt"/>
                <a:cs typeface="+mn-lt"/>
              </a:rPr>
              <a:t> z </a:t>
            </a:r>
            <a:r>
              <a:rPr lang="en-US" err="1">
                <a:ea typeface="+mn-lt"/>
                <a:cs typeface="+mn-lt"/>
              </a:rPr>
              <a:t>dwóch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miejsc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pozwalające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stworzenie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efektu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trzeciego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wymiaru</a:t>
            </a:r>
            <a:r>
              <a:rPr lang="en-US">
                <a:ea typeface="+mn-lt"/>
                <a:cs typeface="+mn-lt"/>
              </a:rPr>
              <a:t>.</a:t>
            </a:r>
            <a:endParaRPr lang="en-US" err="1"/>
          </a:p>
        </p:txBody>
      </p:sp>
      <p:pic>
        <p:nvPicPr>
          <p:cNvPr id="4" name="Symbol zastępczy zawartości 3" descr="Obraz zawierający szkic, rysowanie, ilustracja, Grafika liniowa&#10;&#10;Opis wygenerowany automatycznie">
            <a:extLst>
              <a:ext uri="{FF2B5EF4-FFF2-40B4-BE49-F238E27FC236}">
                <a16:creationId xmlns:a16="http://schemas.microsoft.com/office/drawing/2014/main" id="{19976610-D977-978B-695B-23A5D12438D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858603" y="1470545"/>
            <a:ext cx="6312090" cy="4418463"/>
          </a:xfrm>
          <a:noFill/>
        </p:spPr>
      </p:pic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D6B30E0-9469-4623-9AAA-817E6880623B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61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6392F56-1722-D6DE-1D19-AA2EB4AE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680" y="1143000"/>
            <a:ext cx="7946597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Skutki Społeczne i Zdrowotne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EC9D29DC-6A12-175A-1902-E7704E31A124}"/>
              </a:ext>
            </a:extLst>
          </p:cNvPr>
          <p:cNvSpPr txBox="1"/>
          <p:nvPr/>
        </p:nvSpPr>
        <p:spPr>
          <a:xfrm>
            <a:off x="1987680" y="2401994"/>
            <a:ext cx="8390430" cy="3404166"/>
          </a:xfr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Bef>
                <a:spcPts val="1000"/>
              </a:spcBef>
            </a:pPr>
            <a:endParaRPr lang="en-US" b="1"/>
          </a:p>
          <a:p>
            <a:pPr marL="0" lvl="1" indent="-228600">
              <a:lnSpc>
                <a:spcPct val="120000"/>
              </a:lnSpc>
              <a:spcBef>
                <a:spcPts val="1000"/>
              </a:spcBef>
            </a:pPr>
            <a:r>
              <a:rPr lang="en-US"/>
              <a:t>Gra przyniosła również nieoczekiwane skutki społeczne, takie jak zwiększona aktywność fizyczna u wielu graczy, którzy przemieszczali się pieszo lub na rowerze, aby znaleźć nowe Pokémony. Jednak pojawiły się także obawy związane z bezpieczeństwem i prywatnością.</a:t>
            </a:r>
          </a:p>
          <a:p>
            <a:pPr indent="-228600">
              <a:lnSpc>
                <a:spcPct val="12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80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F7AA99-9648-43AA-0141-FE18FDB3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680" y="1143000"/>
            <a:ext cx="7946597" cy="1257300"/>
          </a:xfrm>
        </p:spPr>
        <p:txBody>
          <a:bodyPr anchor="ctr">
            <a:normAutofit/>
          </a:bodyPr>
          <a:lstStyle/>
          <a:p>
            <a:r>
              <a:rPr lang="pl-PL"/>
              <a:t>Długotrwałe Znaczenie dla AR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C6A032-39F8-8155-D44A-4A63BF2F5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055" y="2201969"/>
            <a:ext cx="9115003" cy="360419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l-PL" b="1"/>
          </a:p>
          <a:p>
            <a:r>
              <a:rPr lang="pl-PL" err="1"/>
              <a:t>Pokémon</a:t>
            </a:r>
            <a:r>
              <a:rPr lang="pl-PL"/>
              <a:t> GO stało się ikoną w świecie gier mobilnych, ale również odegrało kluczową rolę w zwiększeniu zainteresowania i akceptacji społecznej wobec technologii AR. To zainspirowało innych deweloperów do eksperymentowania z AR w różnych dziedzinach.</a:t>
            </a:r>
          </a:p>
          <a:p>
            <a:endParaRPr lang="pl-PL" sz="1200">
              <a:solidFill>
                <a:srgbClr val="4A4A4A"/>
              </a:solidFill>
            </a:endParaRPr>
          </a:p>
          <a:p>
            <a:endParaRPr lang="pl-PL" sz="1200">
              <a:solidFill>
                <a:srgbClr val="4A4A4A"/>
              </a:solidFill>
            </a:endParaRPr>
          </a:p>
          <a:p>
            <a:endParaRPr lang="pl-PL"/>
          </a:p>
          <a:p>
            <a:endParaRPr lang="pl-PL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4DEB0A7C-20DF-4833-FAB5-B191FC96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D3F11434-174D-1999-3EFB-12EAB103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18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ltimedia online 3" title="Augmented Reality Drinks To-Go at ARTECHOUSE DC's new installation &quot;Crystalline&quot;">
            <a:hlinkClick r:id="" action="ppaction://media"/>
            <a:extLst>
              <a:ext uri="{FF2B5EF4-FFF2-40B4-BE49-F238E27FC236}">
                <a16:creationId xmlns:a16="http://schemas.microsoft.com/office/drawing/2014/main" id="{057CDF1A-F2F6-C63D-467F-7BB81BC0B73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244475"/>
            <a:ext cx="8966887" cy="5939050"/>
          </a:xfrm>
        </p:spPr>
      </p:pic>
    </p:spTree>
    <p:extLst>
      <p:ext uri="{BB962C8B-B14F-4D97-AF65-F5344CB8AC3E}">
        <p14:creationId xmlns:p14="http://schemas.microsoft.com/office/powerpoint/2010/main" val="3089160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79BF11-D221-6320-6F5D-0CE608F5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98" y="244221"/>
            <a:ext cx="10274486" cy="64018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sz="1600" b="1">
                <a:ea typeface="+mn-lt"/>
                <a:cs typeface="+mn-lt"/>
              </a:rPr>
              <a:t>SNAPCHAT</a:t>
            </a:r>
          </a:p>
          <a:p>
            <a:r>
              <a:rPr lang="pl-PL" sz="1200" b="1">
                <a:ea typeface="+mn-lt"/>
                <a:cs typeface="+mn-lt"/>
              </a:rPr>
              <a:t>Filtry AR:</a:t>
            </a:r>
            <a:endParaRPr lang="pl-PL"/>
          </a:p>
          <a:p>
            <a:pPr lvl="1">
              <a:buFont typeface="Neue Haas Grotesk Text Pro" panose="020B0604020202020204" pitchFamily="34" charset="0"/>
              <a:buChar char="–"/>
            </a:pPr>
            <a:r>
              <a:rPr lang="pl-PL" sz="1200">
                <a:solidFill>
                  <a:srgbClr val="374151"/>
                </a:solidFill>
                <a:ea typeface="+mn-lt"/>
                <a:cs typeface="+mn-lt"/>
              </a:rPr>
              <a:t>Filtry AR w Snapchat to interaktywne efekty, które mogą być nakładane na zdjęcia i filmy robione za pomocą kamery przednia lub tylnej urządzenia. Te filtry zmieniają wygląd i dodają efekty specjalne do obrazu.</a:t>
            </a:r>
            <a:endParaRPr lang="pl-PL"/>
          </a:p>
          <a:p>
            <a:pPr lvl="1">
              <a:buFont typeface="Neue Haas Grotesk Text Pro" panose="020B0604020202020204" pitchFamily="34" charset="0"/>
              <a:buChar char="–"/>
            </a:pPr>
            <a:r>
              <a:rPr lang="pl-PL" sz="1200">
                <a:solidFill>
                  <a:srgbClr val="374151"/>
                </a:solidFill>
                <a:ea typeface="+mn-lt"/>
                <a:cs typeface="+mn-lt"/>
              </a:rPr>
              <a:t>Przykłady to efekty zmieniające twarz, nakładki graficzne, animacje 3D czy interaktywne efekty dźwiękowe.</a:t>
            </a:r>
            <a:endParaRPr lang="pl-PL"/>
          </a:p>
          <a:p>
            <a:r>
              <a:rPr lang="pl-PL" sz="1200" b="1" err="1">
                <a:ea typeface="+mn-lt"/>
                <a:cs typeface="+mn-lt"/>
              </a:rPr>
              <a:t>Lenses</a:t>
            </a:r>
            <a:r>
              <a:rPr lang="pl-PL" sz="1200" b="1">
                <a:ea typeface="+mn-lt"/>
                <a:cs typeface="+mn-lt"/>
              </a:rPr>
              <a:t>:</a:t>
            </a:r>
            <a:endParaRPr lang="pl-PL"/>
          </a:p>
          <a:p>
            <a:pPr lvl="1">
              <a:buFont typeface="Neue Haas Grotesk Text Pro" panose="020B0604020202020204" pitchFamily="34" charset="0"/>
              <a:buChar char="–"/>
            </a:pPr>
            <a:r>
              <a:rPr lang="pl-PL" sz="1200" err="1">
                <a:solidFill>
                  <a:srgbClr val="374151"/>
                </a:solidFill>
                <a:ea typeface="+mn-lt"/>
                <a:cs typeface="+mn-lt"/>
              </a:rPr>
              <a:t>Lenses</a:t>
            </a:r>
            <a:r>
              <a:rPr lang="pl-PL" sz="1200">
                <a:solidFill>
                  <a:srgbClr val="374151"/>
                </a:solidFill>
                <a:ea typeface="+mn-lt"/>
                <a:cs typeface="+mn-lt"/>
              </a:rPr>
              <a:t> to rozwinięta forma filtrów AR w Snapchat. Oferują one bardziej zaawansowane efekty, takie jak przekształcanie twarzy w animowane postacie, interaktywne elementy gry czy efekty specjalne.</a:t>
            </a:r>
            <a:endParaRPr lang="pl-PL"/>
          </a:p>
          <a:p>
            <a:pPr lvl="1">
              <a:buFont typeface="Neue Haas Grotesk Text Pro" panose="020B0604020202020204" pitchFamily="34" charset="0"/>
              <a:buChar char="–"/>
            </a:pPr>
            <a:r>
              <a:rPr lang="pl-PL" sz="1200">
                <a:solidFill>
                  <a:srgbClr val="374151"/>
                </a:solidFill>
                <a:ea typeface="+mn-lt"/>
                <a:cs typeface="+mn-lt"/>
              </a:rPr>
              <a:t>Snapchat regularnie wprowadza nowe </a:t>
            </a:r>
            <a:r>
              <a:rPr lang="pl-PL" sz="1200" err="1">
                <a:solidFill>
                  <a:srgbClr val="374151"/>
                </a:solidFill>
                <a:ea typeface="+mn-lt"/>
                <a:cs typeface="+mn-lt"/>
              </a:rPr>
              <a:t>Lenses</a:t>
            </a:r>
            <a:r>
              <a:rPr lang="pl-PL" sz="1200">
                <a:solidFill>
                  <a:srgbClr val="374151"/>
                </a:solidFill>
                <a:ea typeface="+mn-lt"/>
                <a:cs typeface="+mn-lt"/>
              </a:rPr>
              <a:t>, w tym te związane z aktualnymi wydarzeniami czy świętami.</a:t>
            </a:r>
            <a:endParaRPr lang="pl-PL"/>
          </a:p>
          <a:p>
            <a:pPr lvl="1">
              <a:buFont typeface="Neue Haas Grotesk Text Pro" panose="020B0604020202020204" pitchFamily="34" charset="0"/>
              <a:buChar char="–"/>
            </a:pPr>
            <a:endParaRPr lang="pl-PL" sz="1200">
              <a:solidFill>
                <a:srgbClr val="374151"/>
              </a:solidFill>
            </a:endParaRPr>
          </a:p>
          <a:p>
            <a:pPr>
              <a:buFont typeface="Arial"/>
              <a:buChar char="•"/>
            </a:pPr>
            <a:r>
              <a:rPr lang="pl-PL" sz="1200" b="1" err="1">
                <a:solidFill>
                  <a:srgbClr val="374151"/>
                </a:solidFill>
                <a:ea typeface="+mn-lt"/>
                <a:cs typeface="+mn-lt"/>
              </a:rPr>
              <a:t>Geofiltry</a:t>
            </a:r>
            <a:r>
              <a:rPr lang="pl-PL" sz="1200" b="1">
                <a:solidFill>
                  <a:srgbClr val="374151"/>
                </a:solidFill>
                <a:ea typeface="+mn-lt"/>
                <a:cs typeface="+mn-lt"/>
              </a:rPr>
              <a:t> i </a:t>
            </a:r>
            <a:r>
              <a:rPr lang="pl-PL" sz="1200" b="1" err="1">
                <a:solidFill>
                  <a:srgbClr val="374151"/>
                </a:solidFill>
                <a:ea typeface="+mn-lt"/>
                <a:cs typeface="+mn-lt"/>
              </a:rPr>
              <a:t>Bitmoji</a:t>
            </a:r>
            <a:r>
              <a:rPr lang="pl-PL" sz="1200" b="1">
                <a:solidFill>
                  <a:srgbClr val="374151"/>
                </a:solidFill>
                <a:ea typeface="+mn-lt"/>
                <a:cs typeface="+mn-lt"/>
              </a:rPr>
              <a:t>:</a:t>
            </a:r>
            <a:endParaRPr lang="pl-PL"/>
          </a:p>
          <a:p>
            <a:pPr marL="834390" lvl="1" indent="-285750">
              <a:buFont typeface="Neue Haas Grotesk Text Pro"/>
              <a:buChar char="–"/>
            </a:pPr>
            <a:r>
              <a:rPr lang="pl-PL" sz="1200" err="1">
                <a:solidFill>
                  <a:srgbClr val="374151"/>
                </a:solidFill>
                <a:ea typeface="+mn-lt"/>
                <a:cs typeface="+mn-lt"/>
              </a:rPr>
              <a:t>Geofiltry</a:t>
            </a:r>
            <a:r>
              <a:rPr lang="pl-PL" sz="1200">
                <a:solidFill>
                  <a:srgbClr val="374151"/>
                </a:solidFill>
                <a:ea typeface="+mn-lt"/>
                <a:cs typeface="+mn-lt"/>
              </a:rPr>
              <a:t> to lokalizacyjne nakładki graficzne dostępne w określonych obszarach geograficznych. Użytkownicy mogą dodawać </a:t>
            </a:r>
            <a:r>
              <a:rPr lang="pl-PL" sz="1200" err="1">
                <a:solidFill>
                  <a:srgbClr val="374151"/>
                </a:solidFill>
                <a:ea typeface="+mn-lt"/>
                <a:cs typeface="+mn-lt"/>
              </a:rPr>
              <a:t>geofiltry</a:t>
            </a:r>
            <a:r>
              <a:rPr lang="pl-PL" sz="1200">
                <a:solidFill>
                  <a:srgbClr val="374151"/>
                </a:solidFill>
                <a:ea typeface="+mn-lt"/>
                <a:cs typeface="+mn-lt"/>
              </a:rPr>
              <a:t> do swoich zdjęć, aby podkreślić, gdzie się znajdują.</a:t>
            </a:r>
            <a:endParaRPr lang="pl-PL"/>
          </a:p>
          <a:p>
            <a:pPr marL="834390" lvl="1" indent="-285750">
              <a:buFont typeface="Neue Haas Grotesk Text Pro"/>
              <a:buChar char="–"/>
            </a:pPr>
            <a:r>
              <a:rPr lang="pl-PL" sz="1200" err="1">
                <a:solidFill>
                  <a:srgbClr val="374151"/>
                </a:solidFill>
                <a:ea typeface="+mn-lt"/>
                <a:cs typeface="+mn-lt"/>
              </a:rPr>
              <a:t>Bitmoji</a:t>
            </a:r>
            <a:r>
              <a:rPr lang="pl-PL" sz="1200">
                <a:solidFill>
                  <a:srgbClr val="374151"/>
                </a:solidFill>
                <a:ea typeface="+mn-lt"/>
                <a:cs typeface="+mn-lt"/>
              </a:rPr>
              <a:t>, które są personalizowanymi awatarami użytkowników, są również integrowane z AR, umożliwiając dodawanie interaktywnych elementów z </a:t>
            </a:r>
            <a:r>
              <a:rPr lang="pl-PL" sz="1200" err="1">
                <a:solidFill>
                  <a:srgbClr val="374151"/>
                </a:solidFill>
                <a:ea typeface="+mn-lt"/>
                <a:cs typeface="+mn-lt"/>
              </a:rPr>
              <a:t>Bitmoji</a:t>
            </a:r>
            <a:r>
              <a:rPr lang="pl-PL" sz="1200">
                <a:solidFill>
                  <a:srgbClr val="374151"/>
                </a:solidFill>
                <a:ea typeface="+mn-lt"/>
                <a:cs typeface="+mn-lt"/>
              </a:rPr>
              <a:t> do zdjęć i filmów.</a:t>
            </a:r>
            <a:endParaRPr lang="pl-PL"/>
          </a:p>
          <a:p>
            <a:pPr>
              <a:buFont typeface="Arial"/>
              <a:buChar char="•"/>
            </a:pPr>
            <a:r>
              <a:rPr lang="pl-PL" sz="1200" b="1">
                <a:solidFill>
                  <a:srgbClr val="374151"/>
                </a:solidFill>
                <a:ea typeface="+mn-lt"/>
                <a:cs typeface="+mn-lt"/>
              </a:rPr>
              <a:t>Snap Map:</a:t>
            </a:r>
            <a:endParaRPr lang="pl-PL"/>
          </a:p>
          <a:p>
            <a:pPr marL="834390" lvl="1" indent="-285750">
              <a:buFont typeface="Neue Haas Grotesk Text Pro"/>
              <a:buChar char="–"/>
            </a:pPr>
            <a:r>
              <a:rPr lang="pl-PL" sz="1200">
                <a:solidFill>
                  <a:srgbClr val="374151"/>
                </a:solidFill>
                <a:ea typeface="+mn-lt"/>
                <a:cs typeface="+mn-lt"/>
              </a:rPr>
              <a:t>Snap Map to funkcja, która wykorzystuje elementy AR do pokazywania, gdzie znajdują się znajomi na mapie w czasie rzeczywistym. Użytkownicy mogą zobaczyć, gdzie są ich przyjaciele i co robią w danym momencie.</a:t>
            </a:r>
            <a:endParaRPr lang="pl-PL"/>
          </a:p>
          <a:p>
            <a:pPr marL="320040" lvl="1" indent="0">
              <a:buNone/>
            </a:pPr>
            <a:endParaRPr lang="pl-PL" sz="1200">
              <a:solidFill>
                <a:srgbClr val="374151"/>
              </a:solidFill>
            </a:endParaRP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9391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040B2E-909D-6126-BA30-D921B164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193891"/>
            <a:ext cx="8886884" cy="953669"/>
          </a:xfrm>
        </p:spPr>
        <p:txBody>
          <a:bodyPr/>
          <a:lstStyle/>
          <a:p>
            <a:r>
              <a:rPr lang="pl-PL"/>
              <a:t>SNAPCHAT</a:t>
            </a:r>
          </a:p>
        </p:txBody>
      </p:sp>
      <p:pic>
        <p:nvPicPr>
          <p:cNvPr id="4" name="Multimedia online 3" title="Snapchat Augmented Reality l Los Angeles">
            <a:hlinkClick r:id="" action="ppaction://media"/>
            <a:extLst>
              <a:ext uri="{FF2B5EF4-FFF2-40B4-BE49-F238E27FC236}">
                <a16:creationId xmlns:a16="http://schemas.microsoft.com/office/drawing/2014/main" id="{61A6D7F4-2920-1F08-0F37-DC8280AE92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28725" y="1149350"/>
            <a:ext cx="9545638" cy="5229225"/>
          </a:xfrm>
        </p:spPr>
      </p:pic>
    </p:spTree>
    <p:extLst>
      <p:ext uri="{BB962C8B-B14F-4D97-AF65-F5344CB8AC3E}">
        <p14:creationId xmlns:p14="http://schemas.microsoft.com/office/powerpoint/2010/main" val="4019446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55D87A-95F0-36B7-5366-5924BBCC4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5452" y="1291771"/>
            <a:ext cx="3529747" cy="2484101"/>
          </a:xfrm>
        </p:spPr>
        <p:txBody>
          <a:bodyPr>
            <a:normAutofit/>
          </a:bodyPr>
          <a:lstStyle/>
          <a:p>
            <a:r>
              <a:rPr lang="pl-PL"/>
              <a:t>Nakładka (lenses)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5451" y="3839030"/>
            <a:ext cx="3529747" cy="141877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Symbol zastępczy zawartości 3" descr="Obraz zawierający tekst, Ludzka twarz, ubrania, kobieta&#10;&#10;Opis wygenerowany automatycznie">
            <a:extLst>
              <a:ext uri="{FF2B5EF4-FFF2-40B4-BE49-F238E27FC236}">
                <a16:creationId xmlns:a16="http://schemas.microsoft.com/office/drawing/2014/main" id="{56C5FFCD-E392-B95D-EA4C-3A908EAE6F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82052" y="1078175"/>
            <a:ext cx="5537362" cy="4734445"/>
          </a:xfr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BE2CEF2-B178-0EB8-C3DC-15DF49334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769E0EF-6BDE-4A3A-A18D-10B1C4B03C37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70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Obraz zawierający choinka, tekst, zrzut ekranu, święta&#10;&#10;Opis wygenerowany automatycznie">
            <a:extLst>
              <a:ext uri="{FF2B5EF4-FFF2-40B4-BE49-F238E27FC236}">
                <a16:creationId xmlns:a16="http://schemas.microsoft.com/office/drawing/2014/main" id="{EE041BFC-2311-E375-889B-B60A5C676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491" y="528977"/>
            <a:ext cx="9144000" cy="5203670"/>
          </a:xfrm>
        </p:spPr>
      </p:pic>
    </p:spTree>
    <p:extLst>
      <p:ext uri="{BB962C8B-B14F-4D97-AF65-F5344CB8AC3E}">
        <p14:creationId xmlns:p14="http://schemas.microsoft.com/office/powerpoint/2010/main" val="8151949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D6392F56-1722-D6DE-1D19-AA2EB4AE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2999"/>
            <a:ext cx="4173416" cy="1257299"/>
          </a:xfrm>
        </p:spPr>
        <p:txBody>
          <a:bodyPr anchor="ctr"/>
          <a:lstStyle/>
          <a:p>
            <a:r>
              <a:rPr lang="en-US"/>
              <a:t>SNAP MAP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0EA975AD-AE19-7812-FC50-4BC1CEE76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759" y="171450"/>
            <a:ext cx="5342882" cy="6109506"/>
          </a:xfrm>
          <a:noFill/>
        </p:spPr>
      </p:pic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E390588-D381-460B-B461-914E1785F9C6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31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853A-C4E4-266F-6062-AC241174E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A49F975-1936-530F-6C50-E74A3D2AB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88" y="150035"/>
            <a:ext cx="7946597" cy="1257300"/>
          </a:xfrm>
        </p:spPr>
        <p:txBody>
          <a:bodyPr anchor="ctr">
            <a:normAutofit/>
          </a:bodyPr>
          <a:lstStyle/>
          <a:p>
            <a:r>
              <a:rPr lang="pl-PL"/>
              <a:t>Zastosowania AR 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01E401-B57C-2472-9EA7-CC1C70904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19" y="1010772"/>
            <a:ext cx="10941087" cy="479538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pl-PL" b="1"/>
          </a:p>
          <a:p>
            <a:pPr lvl="1">
              <a:buFont typeface="Neue Haas Grotesk Text Pro" panose="020B0604020202020204" pitchFamily="34" charset="0"/>
              <a:buChar char="–"/>
            </a:pPr>
            <a:r>
              <a:rPr lang="pl-PL" sz="1400" b="1">
                <a:solidFill>
                  <a:srgbClr val="191919"/>
                </a:solidFill>
                <a:latin typeface="Arial"/>
                <a:cs typeface="Arial"/>
              </a:rPr>
              <a:t>Handel detaliczny.</a:t>
            </a:r>
            <a:r>
              <a:rPr lang="pl-PL" sz="1400">
                <a:solidFill>
                  <a:srgbClr val="191919"/>
                </a:solidFill>
                <a:latin typeface="Arial"/>
                <a:cs typeface="Arial"/>
              </a:rPr>
              <a:t> Pracownicy mogą używać rzeczywistości rozszerzonej na potrzeby dołączania i sesji szkoleniowych. Pomaga ona nowym pracownikom w ich przyszłych transakcjach, takich jak szkolenia dotyczące sprzedaży, przeprowadzanie po przestrzeni sprzedażowej czy przygotowywanie się do pracy w środowisku handlu detalicznego. Ponadto AR może pomóc klientom przetestować produkty przed zakupem lub dowiedzieć się, jak używać ich w powiązanych środowiskach. Może to zwiększyć zaangażowanie klientów i pomóc im w rozwiązywaniu problemów, dostarczając informacje, które można zastosować w praktyce w rzeczywistym kontekście.</a:t>
            </a:r>
            <a:endParaRPr lang="pl-PL" sz="1400"/>
          </a:p>
          <a:p>
            <a:pPr lvl="1">
              <a:buFont typeface="Neue Haas Grotesk Text Pro" panose="020B0604020202020204" pitchFamily="34" charset="0"/>
              <a:buChar char="–"/>
            </a:pPr>
            <a:r>
              <a:rPr lang="pl-PL" sz="1400" b="1">
                <a:solidFill>
                  <a:srgbClr val="191919"/>
                </a:solidFill>
                <a:latin typeface="Arial"/>
                <a:cs typeface="Arial"/>
              </a:rPr>
              <a:t>Produkcja.</a:t>
            </a:r>
            <a:r>
              <a:rPr lang="pl-PL" sz="1400">
                <a:solidFill>
                  <a:srgbClr val="191919"/>
                </a:solidFill>
                <a:latin typeface="Arial"/>
                <a:cs typeface="Arial"/>
              </a:rPr>
              <a:t> Technologia może oferować instrukcje krok po kroku, dzięki czemu trenerzy mogą przedstawiać opinie podczas praktyk, co z kolei przedłuża okres utrzymania pracy. Za pomocą rzeczywistości mieszanej pracownicy mogą również uczyć się bez użycia rąk, co ułatwia równoczesne wykonywanie pracy.</a:t>
            </a:r>
          </a:p>
          <a:p>
            <a:endParaRPr lang="pl-PL">
              <a:solidFill>
                <a:srgbClr val="000000"/>
              </a:solidFill>
              <a:latin typeface="Neue Haas Grotesk Text Pro"/>
              <a:cs typeface="Arial"/>
            </a:endParaRPr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EEB6804E-AC8D-92D9-CDB8-85B5E9AC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D1D2D05B-2770-7D68-C084-74E14EDD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9FE20A48-B133-C5F6-7C44-7E9CCFF7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21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19E6-B0F0-A377-F642-E8AEA9E9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117F1E-B51F-FF45-5D80-74EBDF655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084008"/>
            <a:ext cx="6944436" cy="259376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pl-PL" sz="1400">
                <a:ea typeface="+mj-lt"/>
                <a:cs typeface="+mj-lt"/>
                <a:hlinkClick r:id="rId3"/>
              </a:rPr>
              <a:t>Dynamics 365 Guides</a:t>
            </a:r>
            <a:endParaRPr lang="pl-PL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64037BE3-5294-1E12-D073-92A8472D6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3A57122B-2257-9920-C15A-7C663174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90F580EC-CB72-CE50-7A9E-84FB2172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pic>
        <p:nvPicPr>
          <p:cNvPr id="3" name="Multimedia online 2" title="Overview of Microsoft Dynamics 365 Guides">
            <a:hlinkClick r:id="" action="ppaction://media"/>
            <a:extLst>
              <a:ext uri="{FF2B5EF4-FFF2-40B4-BE49-F238E27FC236}">
                <a16:creationId xmlns:a16="http://schemas.microsoft.com/office/drawing/2014/main" id="{25F4C5D1-7D94-897F-DDFC-BC89A0EAE6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8813" y="390833"/>
            <a:ext cx="10982785" cy="58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8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FFF573-A01A-BD9A-D911-F2D8653E6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291771"/>
            <a:ext cx="5029200" cy="2484101"/>
          </a:xfrm>
        </p:spPr>
        <p:txBody>
          <a:bodyPr>
            <a:normAutofit/>
          </a:bodyPr>
          <a:lstStyle/>
          <a:p>
            <a:r>
              <a:rPr lang="pl-PL" b="0"/>
              <a:t>Charles </a:t>
            </a:r>
            <a:r>
              <a:rPr lang="pl-PL" b="0" err="1"/>
              <a:t>Wheatstone</a:t>
            </a:r>
            <a:endParaRPr lang="pl-PL" err="1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8FEE7A1-4A0C-4DAE-3C91-CDAEA3C75536}"/>
              </a:ext>
            </a:extLst>
          </p:cNvPr>
          <p:cNvSpPr txBox="1"/>
          <p:nvPr/>
        </p:nvSpPr>
        <p:spPr>
          <a:xfrm>
            <a:off x="1066800" y="3839030"/>
            <a:ext cx="4440382" cy="1418770"/>
          </a:xfr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</a:pPr>
            <a:r>
              <a:rPr lang="en-US" kern="1200"/>
              <a:t>Wynalazca stereoskopu</a:t>
            </a:r>
          </a:p>
        </p:txBody>
      </p:sp>
      <p:pic>
        <p:nvPicPr>
          <p:cNvPr id="4" name="Symbol zastępczy zawartości 3" descr="Charles Wheatstone – Wikipedia, wolna encyklopedia">
            <a:extLst>
              <a:ext uri="{FF2B5EF4-FFF2-40B4-BE49-F238E27FC236}">
                <a16:creationId xmlns:a16="http://schemas.microsoft.com/office/drawing/2014/main" id="{44AA1642-7A01-990F-A7FA-24E36B011E7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740" b="41614"/>
          <a:stretch/>
        </p:blipFill>
        <p:spPr>
          <a:xfrm>
            <a:off x="7242076" y="1"/>
            <a:ext cx="4949923" cy="3391762"/>
          </a:xfrm>
          <a:noFill/>
        </p:spPr>
      </p:pic>
      <p:pic>
        <p:nvPicPr>
          <p:cNvPr id="6" name="Obraz 5" descr="NIETYPOWE KIERUNKI W FOTOGRAFII - Stereoskopia, czyli jak zdjęcia 3D  towarzyszyły fotografii od początku jej istnienia - Lepsza fotografia  lepszy film">
            <a:extLst>
              <a:ext uri="{FF2B5EF4-FFF2-40B4-BE49-F238E27FC236}">
                <a16:creationId xmlns:a16="http://schemas.microsoft.com/office/drawing/2014/main" id="{F6BD9C3A-3D4B-AC2C-0153-0625C5630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07" r="4" b="15565"/>
          <a:stretch/>
        </p:blipFill>
        <p:spPr>
          <a:xfrm>
            <a:off x="7238999" y="3469786"/>
            <a:ext cx="4953001" cy="3388214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BE2CEF2-B178-0EB8-C3DC-15DF49334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0A99BD7-A1F0-4393-9CC8-0338C3997D40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1/13/2024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2404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ltimedia online 3" title="Dynamics 365 Guides + The Garage Vancouver">
            <a:hlinkClick r:id="" action="ppaction://media"/>
            <a:extLst>
              <a:ext uri="{FF2B5EF4-FFF2-40B4-BE49-F238E27FC236}">
                <a16:creationId xmlns:a16="http://schemas.microsoft.com/office/drawing/2014/main" id="{DAF91102-8241-0D26-5ADF-A3A5EE575E8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76672" y="573856"/>
            <a:ext cx="9819966" cy="5714999"/>
          </a:xfrm>
        </p:spPr>
      </p:pic>
    </p:spTree>
    <p:extLst>
      <p:ext uri="{BB962C8B-B14F-4D97-AF65-F5344CB8AC3E}">
        <p14:creationId xmlns:p14="http://schemas.microsoft.com/office/powerpoint/2010/main" val="395220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BB000-4E44-5D3F-B88A-062C86DF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C78FAE-8F4E-C955-2612-14FF7C76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88" y="150035"/>
            <a:ext cx="7946597" cy="1257300"/>
          </a:xfrm>
        </p:spPr>
        <p:txBody>
          <a:bodyPr anchor="ctr">
            <a:normAutofit/>
          </a:bodyPr>
          <a:lstStyle/>
          <a:p>
            <a:r>
              <a:rPr lang="pl-PL"/>
              <a:t>Zastosowania AR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A7C4A5-20A8-B032-73CE-1398527F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19" y="1010772"/>
            <a:ext cx="10941087" cy="479538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pl-PL" b="1"/>
          </a:p>
          <a:p>
            <a:pPr lvl="1">
              <a:buFont typeface="Neue Haas Grotesk Text Pro" panose="020B0604020202020204" pitchFamily="34" charset="0"/>
              <a:buChar char="–"/>
            </a:pPr>
            <a:r>
              <a:rPr lang="pl-PL" sz="2000" b="1">
                <a:solidFill>
                  <a:srgbClr val="191919"/>
                </a:solidFill>
                <a:latin typeface="Arial"/>
                <a:cs typeface="Arial"/>
              </a:rPr>
              <a:t>Służba zdrowia.</a:t>
            </a:r>
            <a:r>
              <a:rPr lang="pl-PL" sz="2000">
                <a:solidFill>
                  <a:srgbClr val="191919"/>
                </a:solidFill>
                <a:latin typeface="Arial"/>
                <a:cs typeface="Arial"/>
              </a:rPr>
              <a:t> Uzyskanie odpowiedniego doświadczenia w zakresie wykonywania procedur bez ryzyka jest niezbędne w przypadku wyspecjalizowanych pracowników służby zdrowia. Rzeczywistość rozszerzona dostarcza wskazówki, które umożliwiają zapoznanie się z anatomią i zabiegami chirurgicznymi w sposób praktyczny, a jednocześnie bezpieczny.</a:t>
            </a:r>
          </a:p>
          <a:p>
            <a:pPr lvl="1">
              <a:buFont typeface="Neue Haas Grotesk Text Pro" panose="020B0604020202020204" pitchFamily="34" charset="0"/>
              <a:buChar char="–"/>
            </a:pPr>
            <a:r>
              <a:rPr lang="pl-PL" sz="2000" b="1">
                <a:solidFill>
                  <a:srgbClr val="191919"/>
                </a:solidFill>
                <a:latin typeface="Arial"/>
                <a:cs typeface="Arial"/>
              </a:rPr>
              <a:t>Wojskowość.</a:t>
            </a:r>
            <a:r>
              <a:rPr lang="pl-PL" sz="2000">
                <a:solidFill>
                  <a:srgbClr val="191919"/>
                </a:solidFill>
                <a:latin typeface="Arial"/>
                <a:cs typeface="Arial"/>
              </a:rPr>
              <a:t> Rzeczywistość rozszerzona jest zintegrowana ze szkoleniami bojowymi, obejmującymi symulowanie środowisk sytuacyjnych i operacyjnych, dzięki czemu żołnierze zyskują świadomość w zakresie czasu, przestrzeni i sił zbrojnych.</a:t>
            </a:r>
            <a:endParaRPr lang="pl-PL" sz="2000"/>
          </a:p>
          <a:p>
            <a:pPr lvl="1">
              <a:buFont typeface="Neue Haas Grotesk Text Pro" panose="020B0604020202020204" pitchFamily="34" charset="0"/>
              <a:buChar char="–"/>
            </a:pPr>
            <a:r>
              <a:rPr lang="pl-PL" sz="2000" b="1">
                <a:solidFill>
                  <a:srgbClr val="191919"/>
                </a:solidFill>
                <a:latin typeface="Arial"/>
                <a:cs typeface="Arial"/>
              </a:rPr>
              <a:t>Motoryzacja.</a:t>
            </a:r>
            <a:r>
              <a:rPr lang="pl-PL" sz="2000">
                <a:solidFill>
                  <a:srgbClr val="191919"/>
                </a:solidFill>
                <a:latin typeface="Arial"/>
                <a:cs typeface="Arial"/>
              </a:rPr>
              <a:t> Rzeczywistość rozszerzona może ułatwić przeprowadzanie szkoleń oraz umożliwić specjalistom eksplorowanie bieżących i przyszłych modeli wraz z ich platformami wewnętrznymi.</a:t>
            </a:r>
          </a:p>
          <a:p>
            <a:endParaRPr lang="pl-PL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A03287B9-2C60-5B13-7F09-5E81C4AE6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9BA69141-0849-A91E-2C59-11F4D0B4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571DBCF9-EDB8-B530-F46A-FE6A4CCB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18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4626" y="5086805"/>
            <a:ext cx="2882047" cy="5329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Edukacja</a:t>
            </a:r>
          </a:p>
        </p:txBody>
      </p:sp>
      <p:pic>
        <p:nvPicPr>
          <p:cNvPr id="4" name="Multimedia online 3" title="Augmented Reality in Education">
            <a:hlinkClick r:id="" action="ppaction://media"/>
            <a:extLst>
              <a:ext uri="{FF2B5EF4-FFF2-40B4-BE49-F238E27FC236}">
                <a16:creationId xmlns:a16="http://schemas.microsoft.com/office/drawing/2014/main" id="{8D9FA7B5-27C7-7CF3-9C60-93570FAE4937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8627" y="487109"/>
            <a:ext cx="7233738" cy="4830726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BE2CEF2-B178-0EB8-C3DC-15DF49334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769E0EF-6BDE-4A3A-A18D-10B1C4B03C37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28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5CAD7B-ACB6-5E23-EA0D-874E08E7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3" descr="Obraz zawierający osoba, mapa, ubrania, chłopiec&#10;&#10;Opis wygenerowany automatycznie">
            <a:extLst>
              <a:ext uri="{FF2B5EF4-FFF2-40B4-BE49-F238E27FC236}">
                <a16:creationId xmlns:a16="http://schemas.microsoft.com/office/drawing/2014/main" id="{10FA6302-9063-E5CA-38DE-7CEE4395F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668" y="137628"/>
            <a:ext cx="10801164" cy="6043335"/>
          </a:xfrm>
        </p:spPr>
      </p:pic>
    </p:spTree>
    <p:extLst>
      <p:ext uri="{BB962C8B-B14F-4D97-AF65-F5344CB8AC3E}">
        <p14:creationId xmlns:p14="http://schemas.microsoft.com/office/powerpoint/2010/main" val="3849072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6330E40-9939-906A-2DCE-155891777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1051" y="5721783"/>
            <a:ext cx="3345995" cy="602795"/>
          </a:xfrm>
        </p:spPr>
        <p:txBody>
          <a:bodyPr anchor="t">
            <a:noAutofit/>
          </a:bodyPr>
          <a:lstStyle/>
          <a:p>
            <a:pPr algn="r"/>
            <a:r>
              <a:rPr lang="en-US"/>
              <a:t>IKEA PLACE</a:t>
            </a:r>
            <a:endParaRPr lang="en-US" sz="3600"/>
          </a:p>
        </p:txBody>
      </p:sp>
      <p:pic>
        <p:nvPicPr>
          <p:cNvPr id="4" name="Multimedia online 3" title="Say Hej to IKEA Place">
            <a:hlinkClick r:id="" action="ppaction://media"/>
            <a:extLst>
              <a:ext uri="{FF2B5EF4-FFF2-40B4-BE49-F238E27FC236}">
                <a16:creationId xmlns:a16="http://schemas.microsoft.com/office/drawing/2014/main" id="{A208FC09-5905-DABB-1EC7-E22D8A37E96B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8142" y="361562"/>
            <a:ext cx="7555425" cy="4608572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1052378-A30B-4FE4-7AED-EEE25619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25B2A0A-7219-46F2-BE2F-5017C97ECB07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CC6352-32E6-10D7-B4C7-4F0502E4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6552065-B3CA-5929-D039-2DBB600B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813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F6330E40-9939-906A-2DCE-155891777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5826" y="5016046"/>
            <a:ext cx="3226992" cy="760076"/>
          </a:xfrm>
        </p:spPr>
        <p:txBody>
          <a:bodyPr>
            <a:normAutofit/>
          </a:bodyPr>
          <a:lstStyle/>
          <a:p>
            <a:r>
              <a:rPr lang="en-US" sz="2000"/>
              <a:t>Menu AR w </a:t>
            </a:r>
            <a:r>
              <a:rPr lang="en-US" sz="2000" err="1"/>
              <a:t>restauracji</a:t>
            </a:r>
            <a:endParaRPr lang="en-US" sz="2000"/>
          </a:p>
        </p:txBody>
      </p:sp>
      <p:pic>
        <p:nvPicPr>
          <p:cNvPr id="4" name="Multimedia online 3" title="Menu AR - menu of restaurants in augmented reality">
            <a:hlinkClick r:id="" action="ppaction://media"/>
            <a:extLst>
              <a:ext uri="{FF2B5EF4-FFF2-40B4-BE49-F238E27FC236}">
                <a16:creationId xmlns:a16="http://schemas.microsoft.com/office/drawing/2014/main" id="{465C1B6D-CD3E-ECE0-8DD3-0517A63D605D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4956" y="88051"/>
            <a:ext cx="8083150" cy="5223358"/>
          </a:xfrm>
          <a:noFill/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6B30E0-9469-4623-9AAA-817E6880623B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32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97B811-2C55-BA90-2176-29B68EA2E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2361" y="5727516"/>
            <a:ext cx="2815278" cy="650420"/>
          </a:xfrm>
        </p:spPr>
        <p:txBody>
          <a:bodyPr anchor="t">
            <a:normAutofit/>
          </a:bodyPr>
          <a:lstStyle/>
          <a:p>
            <a:pPr algn="r"/>
            <a:r>
              <a:rPr lang="pl-PL"/>
              <a:t>WOJSKO</a:t>
            </a:r>
          </a:p>
        </p:txBody>
      </p:sp>
      <p:pic>
        <p:nvPicPr>
          <p:cNvPr id="4" name="Multimedia online 3" title="Tactical Augmented Reality">
            <a:hlinkClick r:id="" action="ppaction://media"/>
            <a:extLst>
              <a:ext uri="{FF2B5EF4-FFF2-40B4-BE49-F238E27FC236}">
                <a16:creationId xmlns:a16="http://schemas.microsoft.com/office/drawing/2014/main" id="{578A4AED-EA40-730D-4A54-6705A19CBDB6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76196" y="353424"/>
            <a:ext cx="10464248" cy="5374177"/>
          </a:xfrm>
          <a:noFill/>
        </p:spPr>
      </p:pic>
      <p:sp>
        <p:nvSpPr>
          <p:cNvPr id="17" name="Date Placeholder 10">
            <a:extLst>
              <a:ext uri="{FF2B5EF4-FFF2-40B4-BE49-F238E27FC236}">
                <a16:creationId xmlns:a16="http://schemas.microsoft.com/office/drawing/2014/main" id="{4DEB0A7C-20DF-4833-FAB5-B191FC96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8" name="Footer Placeholder 11">
            <a:extLst>
              <a:ext uri="{FF2B5EF4-FFF2-40B4-BE49-F238E27FC236}">
                <a16:creationId xmlns:a16="http://schemas.microsoft.com/office/drawing/2014/main" id="{D3F11434-174D-1999-3EFB-12EAB103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9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37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D47419-1682-E0FE-A61C-4EA01396E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23" y="374589"/>
            <a:ext cx="8886884" cy="953669"/>
          </a:xfrm>
        </p:spPr>
        <p:txBody>
          <a:bodyPr/>
          <a:lstStyle/>
          <a:p>
            <a:r>
              <a:rPr lang="pl-PL"/>
              <a:t>Osiągnięcia Polski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A7E95E4-2F3D-44F1-7FAE-1AA3B471E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48" y="1520571"/>
            <a:ext cx="11643681" cy="377681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pl-PL" sz="1600" i="1">
                <a:ea typeface="+mn-lt"/>
                <a:cs typeface="+mn-lt"/>
              </a:rPr>
              <a:t>Podczas </a:t>
            </a:r>
            <a:r>
              <a:rPr lang="pl-PL" sz="1400" b="1">
                <a:ea typeface="+mn-lt"/>
                <a:cs typeface="+mn-lt"/>
              </a:rPr>
              <a:t>Międzynarodowego Salonu Przemysłu Obronnego </a:t>
            </a:r>
            <a:r>
              <a:rPr lang="pl-PL" sz="1600" i="1">
                <a:ea typeface="+mn-lt"/>
                <a:cs typeface="+mn-lt"/>
              </a:rPr>
              <a:t>2020 w Kielcach, działając w konsorcjum z Instytutem Technicznym Wojsk Lotniczych, WCBKT SA otrzymało prestiżową Nagrodę </a:t>
            </a:r>
            <a:r>
              <a:rPr lang="pl-PL" sz="1600" i="1" err="1">
                <a:ea typeface="+mn-lt"/>
                <a:cs typeface="+mn-lt"/>
              </a:rPr>
              <a:t>Defender</a:t>
            </a:r>
            <a:r>
              <a:rPr lang="pl-PL" sz="1600" i="1">
                <a:ea typeface="+mn-lt"/>
                <a:cs typeface="+mn-lt"/>
              </a:rPr>
              <a:t> za system, </a:t>
            </a:r>
            <a:r>
              <a:rPr lang="pl-PL" sz="1600" i="1" u="sng">
                <a:ea typeface="+mn-lt"/>
                <a:cs typeface="+mn-lt"/>
              </a:rPr>
              <a:t>który potrafi diagnozować, w jaki sposób pracuje dane urządzenie, a następnie przekazuje te odpowiednio zagregowane dane do baz wojskowych, którymi zarządza instytut. Z drugiej strony poprzez systemy rozszerzonej rzeczywistości pozwala szkolić techników, użytkowników, montażystów i pracowników linii produkcyjnych</a:t>
            </a:r>
            <a:r>
              <a:rPr lang="pl-PL" sz="1600">
                <a:ea typeface="+mn-lt"/>
                <a:cs typeface="+mn-lt"/>
              </a:rPr>
              <a:t> - mówi Piotr Kisiel, prezes zarządu Wojskowego Centralnego Biura Konstrukcyjno-Technologicznego SA.</a:t>
            </a:r>
            <a:endParaRPr lang="pl-PL" sz="1600"/>
          </a:p>
          <a:p>
            <a:pPr algn="just"/>
            <a:r>
              <a:rPr lang="pl-PL" sz="1600">
                <a:ea typeface="+mn-lt"/>
                <a:cs typeface="+mn-lt"/>
              </a:rPr>
              <a:t>Kompleksowy symulator ułatwi przeszkolenie nowych pracowników w obsłudze specjalistycznego sprzętu oraz urządzeń służących do naziemnej obsługi statków powietrznych. Integralnym elementem symulatora będą gogle holograficzne nakładające cyfrowe elementy na pole widzenia. W przyszłości trenażery będą udostępniane partnerom zewnętrznym z sektora wojskowego i prywatnego.</a:t>
            </a:r>
            <a:endParaRPr lang="pl-PL" sz="1600"/>
          </a:p>
          <a:p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086121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ltimedia online 3" title="Introducing Apple Vision Pro">
            <a:hlinkClick r:id="" action="ppaction://media"/>
            <a:extLst>
              <a:ext uri="{FF2B5EF4-FFF2-40B4-BE49-F238E27FC236}">
                <a16:creationId xmlns:a16="http://schemas.microsoft.com/office/drawing/2014/main" id="{AD72D029-64D9-7D04-B034-F8D180F549B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80027" y="666034"/>
            <a:ext cx="9279192" cy="5235676"/>
          </a:xfrm>
        </p:spPr>
      </p:pic>
    </p:spTree>
    <p:extLst>
      <p:ext uri="{BB962C8B-B14F-4D97-AF65-F5344CB8AC3E}">
        <p14:creationId xmlns:p14="http://schemas.microsoft.com/office/powerpoint/2010/main" val="33468657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7558BB-3417-134C-302F-464E53529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l-PL" sz="4400"/>
              <a:t>Rodzaje rozszerzonej rzeczywistości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F44CBA-6187-7260-37EE-B4BEA4B80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505075"/>
            <a:ext cx="7866515" cy="41467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pl-PL" sz="1600"/>
              <a:t>Rzeczywistość rozszerzona oparta na znacznikach (marker-</a:t>
            </a:r>
            <a:r>
              <a:rPr lang="pl-PL" sz="1600" err="1"/>
              <a:t>based</a:t>
            </a:r>
            <a:r>
              <a:rPr lang="pl-PL" sz="1600"/>
              <a:t>) 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endParaRPr lang="pl-PL" sz="1600"/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pl-PL" sz="1600"/>
              <a:t>Rzeczywistość rozszerzona bez znaczników(</a:t>
            </a:r>
            <a:r>
              <a:rPr lang="pl-PL" sz="1600" err="1"/>
              <a:t>markerless</a:t>
            </a:r>
            <a:r>
              <a:rPr lang="pl-PL" sz="1600"/>
              <a:t>) </a:t>
            </a:r>
            <a:endParaRPr lang="en-US" sz="1600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70531179-3EFA-503A-6828-894991F6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4BCD051-280E-4DE5-B492-3EB586D316F3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321280BD-CE1E-6936-977D-A4274EA5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DD07FCD6-FE6A-38F4-3D58-E6D3DD6A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dirty="0" smtClean="0"/>
              <a:pPr>
                <a:spcAft>
                  <a:spcPts val="600"/>
                </a:spcAft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7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EE4F1C-7A6C-950B-7E15-D372783F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143000"/>
            <a:ext cx="3924299" cy="1612290"/>
          </a:xfrm>
        </p:spPr>
        <p:txBody>
          <a:bodyPr anchor="ctr">
            <a:normAutofit/>
          </a:bodyPr>
          <a:lstStyle/>
          <a:p>
            <a:r>
              <a:rPr lang="pl-PL" b="0"/>
              <a:t>Stanley </a:t>
            </a:r>
            <a:r>
              <a:rPr lang="pl-PL" b="0" err="1"/>
              <a:t>Weinbaum</a:t>
            </a:r>
            <a:endParaRPr lang="pl-PL" err="1"/>
          </a:p>
        </p:txBody>
      </p:sp>
      <p:pic>
        <p:nvPicPr>
          <p:cNvPr id="4" name="Symbol zastępczy zawartości 3" descr="Pygmalion's Spectacles">
            <a:extLst>
              <a:ext uri="{FF2B5EF4-FFF2-40B4-BE49-F238E27FC236}">
                <a16:creationId xmlns:a16="http://schemas.microsoft.com/office/drawing/2014/main" id="{96D70375-5BE2-A317-C95F-1ED0CDE49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1" y="1705768"/>
            <a:ext cx="5406218" cy="3446463"/>
          </a:xfrm>
          <a:noFill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535F73-B955-85FB-0331-EE9FD753C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2736850"/>
            <a:ext cx="3924299" cy="2978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"film, </a:t>
            </a:r>
            <a:r>
              <a:rPr lang="en-US" err="1">
                <a:ea typeface="+mn-lt"/>
                <a:cs typeface="+mn-lt"/>
              </a:rPr>
              <a:t>który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daje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zmysły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wzroku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słuchu</a:t>
            </a:r>
            <a:r>
              <a:rPr lang="en-US">
                <a:ea typeface="+mn-lt"/>
                <a:cs typeface="+mn-lt"/>
              </a:rPr>
              <a:t> [...] </a:t>
            </a:r>
            <a:r>
              <a:rPr lang="en-US" err="1">
                <a:ea typeface="+mn-lt"/>
                <a:cs typeface="+mn-lt"/>
              </a:rPr>
              <a:t>smaku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zapachu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dotyku</a:t>
            </a:r>
            <a:r>
              <a:rPr lang="en-US">
                <a:ea typeface="+mn-lt"/>
                <a:cs typeface="+mn-lt"/>
              </a:rPr>
              <a:t>. [...] </a:t>
            </a:r>
            <a:r>
              <a:rPr lang="en-US" err="1">
                <a:ea typeface="+mn-lt"/>
                <a:cs typeface="+mn-lt"/>
              </a:rPr>
              <a:t>Jesteś</a:t>
            </a:r>
            <a:r>
              <a:rPr lang="en-US">
                <a:ea typeface="+mn-lt"/>
                <a:cs typeface="+mn-lt"/>
              </a:rPr>
              <a:t> w </a:t>
            </a:r>
            <a:r>
              <a:rPr lang="en-US" err="1">
                <a:ea typeface="+mn-lt"/>
                <a:cs typeface="+mn-lt"/>
              </a:rPr>
              <a:t>historii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rozmawiasz</a:t>
            </a:r>
            <a:r>
              <a:rPr lang="en-US">
                <a:ea typeface="+mn-lt"/>
                <a:cs typeface="+mn-lt"/>
              </a:rPr>
              <a:t> ze </a:t>
            </a:r>
            <a:r>
              <a:rPr lang="en-US" err="1">
                <a:ea typeface="+mn-lt"/>
                <a:cs typeface="+mn-lt"/>
              </a:rPr>
              <a:t>zmyślonymi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postaciami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odpowiadają</a:t>
            </a:r>
            <a:r>
              <a:rPr lang="en-US">
                <a:ea typeface="+mn-lt"/>
                <a:cs typeface="+mn-lt"/>
              </a:rPr>
              <a:t> ci [...] </a:t>
            </a:r>
            <a:r>
              <a:rPr lang="en-US" err="1">
                <a:ea typeface="+mn-lt"/>
                <a:cs typeface="+mn-lt"/>
              </a:rPr>
              <a:t>historia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kręci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się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wokół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ciebie</a:t>
            </a:r>
            <a:r>
              <a:rPr lang="en-US">
                <a:ea typeface="+mn-lt"/>
                <a:cs typeface="+mn-lt"/>
              </a:rPr>
              <a:t>, a ty </a:t>
            </a:r>
            <a:r>
              <a:rPr lang="en-US" err="1">
                <a:ea typeface="+mn-lt"/>
                <a:cs typeface="+mn-lt"/>
              </a:rPr>
              <a:t>jesteś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jej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częścią</a:t>
            </a:r>
            <a:r>
              <a:rPr lang="en-US">
                <a:ea typeface="+mn-lt"/>
                <a:cs typeface="+mn-lt"/>
              </a:rPr>
              <a:t>"</a:t>
            </a:r>
            <a:endParaRPr lang="pl-PL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25E0845-38A5-4F8A-9DB0-E558FB17A7AE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106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60ABE1-BF46-EA2C-5CB3-E69D9037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498691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pl-PL"/>
              <a:t>Różnice między rozszerzoną rzeczywistością a wirtualną rzeczywistością</a:t>
            </a:r>
          </a:p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64C065-38C8-57D2-18E0-62AA310E6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3" y="1205631"/>
            <a:ext cx="10969811" cy="54112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b="1">
                <a:ea typeface="+mn-lt"/>
                <a:cs typeface="+mn-lt"/>
              </a:rPr>
              <a:t>Środowisko</a:t>
            </a:r>
            <a:r>
              <a:rPr lang="pl-PL">
                <a:ea typeface="+mn-lt"/>
                <a:cs typeface="+mn-lt"/>
              </a:rPr>
              <a:t>: Wirtualna rzeczywistość tworzy zupełnie nowe, wirtualne środowisko, które całkowicie odseparowuje użytkownika od rzeczywistości fizycznej. Natomiast rozszerzona rzeczywistość dodaje warstwę cyfrowych informacji i obiektów do rzeczywistości fizycznej, nadając im nowe znaczenie.</a:t>
            </a:r>
            <a:endParaRPr lang="pl-PL"/>
          </a:p>
          <a:p>
            <a:r>
              <a:rPr lang="pl-PL" b="1">
                <a:ea typeface="+mn-lt"/>
                <a:cs typeface="+mn-lt"/>
              </a:rPr>
              <a:t>Interakcja</a:t>
            </a:r>
            <a:r>
              <a:rPr lang="pl-PL">
                <a:ea typeface="+mn-lt"/>
                <a:cs typeface="+mn-lt"/>
              </a:rPr>
              <a:t>: W wirtualnej rzeczywistości użytkownik jest zanurzony w wirtualnym świecie i interakcja odbywa się głównie za pomocą kontrolerów ruchu lub specjalnych urządzeń. W rozszerzonej rzeczywistości użytkownik pozostaje w rzeczywistym środowisku i może korzystać z różnych urządzeń, takich jak smartfony, okulary AR lub inne, aby widzieć i manipulować cyfrowymi elementami.</a:t>
            </a:r>
            <a:endParaRPr lang="pl-PL"/>
          </a:p>
          <a:p>
            <a:r>
              <a:rPr lang="pl-PL" b="1">
                <a:ea typeface="+mn-lt"/>
                <a:cs typeface="+mn-lt"/>
              </a:rPr>
              <a:t>Cel i zastosowanie</a:t>
            </a:r>
            <a:r>
              <a:rPr lang="pl-PL">
                <a:ea typeface="+mn-lt"/>
                <a:cs typeface="+mn-lt"/>
              </a:rPr>
              <a:t>: Wirtualna rzeczywistość często wykorzystywana jest do stworzenia immersyjnych doświadczeń w sferze rozrywki, szkoleń czy symulacji. Natomiast rozszerzona rzeczywistość ma szerokie zastosowanie w dziedzinach takich jak edukacja, medycyna, architektura, handel detaliczny czy nawet codzienne życie, dostarczając użytkownikowi informacji lub ułatwiając wykonywanie konkretnych zadań.</a:t>
            </a:r>
            <a:endParaRPr lang="pl-PL"/>
          </a:p>
          <a:p>
            <a:pPr marL="0" indent="0">
              <a:buNone/>
            </a:pPr>
            <a:endParaRPr lang="pl-PL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29076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6283B-DF4B-5143-E7D7-08FCA779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7E56B6-CF74-0DFE-0967-72ACD330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Różnice między rozszerzoną rzeczywistością a wirtualną rzeczywistością</a:t>
            </a:r>
          </a:p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ADD65CC-303F-A388-8A48-62DA34C4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783" y="1586631"/>
            <a:ext cx="10426886" cy="47635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pl-PL" sz="1400"/>
          </a:p>
          <a:p>
            <a:r>
              <a:rPr lang="pl-PL" sz="2000" b="1">
                <a:ea typeface="+mn-lt"/>
                <a:cs typeface="+mn-lt"/>
              </a:rPr>
              <a:t>Percepcja świata</a:t>
            </a:r>
            <a:r>
              <a:rPr lang="pl-PL" sz="2000">
                <a:ea typeface="+mn-lt"/>
                <a:cs typeface="+mn-lt"/>
              </a:rPr>
              <a:t>: Wirtualna rzeczywistość całkowicie odseparowuje użytkownika od rzeczywistości, tworząc nową wirtualną rzeczywistość, w której użytkownik może się poruszać i doświadczać różnych sytuacji. W rozszerzonej rzeczywistości użytkownik nadal postrzega rzeczywiste otoczenie, ale z dodatkowymi cyfrowymi elementami, które są nakładane na to, co widzi w rzeczywistości.</a:t>
            </a:r>
            <a:endParaRPr lang="pl-PL" sz="2000"/>
          </a:p>
          <a:p>
            <a:r>
              <a:rPr lang="pl-PL" sz="2000" b="1">
                <a:ea typeface="+mn-lt"/>
                <a:cs typeface="+mn-lt"/>
              </a:rPr>
              <a:t>Stopień zaawansowania technologicznego</a:t>
            </a:r>
            <a:r>
              <a:rPr lang="pl-PL" sz="2000">
                <a:ea typeface="+mn-lt"/>
                <a:cs typeface="+mn-lt"/>
              </a:rPr>
              <a:t>: Zarówno AR, jak i VR korzystają z zaawansowanych technologii, takich jak śledzenie ruchu, rozpoznawanie obrazu czy generowanie grafiki 3D. Jednak VR wymaga bardziej rozbudowanej technologii, takiej jak hełmy VR i specjalistyczne sensory, podczas gdy AR może być dostępne na różnych urządzeniach, takich jak smartfony czy okulary AR.</a:t>
            </a:r>
            <a:endParaRPr lang="pl-PL" sz="2000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1070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03B8A5-8669-FFC9-0E1E-194CF24C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702C36-13C0-687C-44CC-C078CF9E4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5984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61B047-E152-A3AA-A79B-C2A545AF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42999"/>
            <a:ext cx="5029201" cy="1257299"/>
          </a:xfrm>
        </p:spPr>
        <p:txBody>
          <a:bodyPr anchor="ctr">
            <a:normAutofit/>
          </a:bodyPr>
          <a:lstStyle/>
          <a:p>
            <a:r>
              <a:rPr lang="pl-PL"/>
              <a:t>Lata 60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A2745C2-F3FA-E60F-48FD-A08ED7428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736850"/>
            <a:ext cx="5029202" cy="2978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b="1"/>
              <a:t>Pierwsze okulary ze śledzeniem ruchów głowy – 1961 – </a:t>
            </a:r>
            <a:r>
              <a:rPr lang="pl-PL" b="1" err="1"/>
              <a:t>Philco</a:t>
            </a:r>
            <a:endParaRPr lang="pl-PL" err="1"/>
          </a:p>
          <a:p>
            <a:r>
              <a:rPr lang="pl-PL" b="1"/>
              <a:t>Pierwsze gogle VR z komputerowo wygenerowanym światem –1968 – Miecz Damoklesa</a:t>
            </a:r>
            <a:endParaRPr lang="pl-PL"/>
          </a:p>
          <a:p>
            <a:endParaRPr lang="pl-PL"/>
          </a:p>
        </p:txBody>
      </p:sp>
      <p:pic>
        <p:nvPicPr>
          <p:cNvPr id="4" name="Obraz 3" descr="okulary VR historia">
            <a:extLst>
              <a:ext uri="{FF2B5EF4-FFF2-40B4-BE49-F238E27FC236}">
                <a16:creationId xmlns:a16="http://schemas.microsoft.com/office/drawing/2014/main" id="{D4FC04D4-2965-8EDA-4EF0-26763482D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" b="4"/>
          <a:stretch/>
        </p:blipFill>
        <p:spPr>
          <a:xfrm>
            <a:off x="7241284" y="1142999"/>
            <a:ext cx="3807718" cy="2245560"/>
          </a:xfrm>
          <a:prstGeom prst="rect">
            <a:avLst/>
          </a:prstGeom>
          <a:noFill/>
        </p:spPr>
      </p:pic>
      <p:pic>
        <p:nvPicPr>
          <p:cNvPr id="5" name="Obraz 4" descr="miecz damoklesa vr">
            <a:extLst>
              <a:ext uri="{FF2B5EF4-FFF2-40B4-BE49-F238E27FC236}">
                <a16:creationId xmlns:a16="http://schemas.microsoft.com/office/drawing/2014/main" id="{0BE5565C-0767-0DF0-70F9-6B5D8A2FF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" b="8620"/>
          <a:stretch/>
        </p:blipFill>
        <p:spPr>
          <a:xfrm>
            <a:off x="7238998" y="3469440"/>
            <a:ext cx="3810002" cy="2245560"/>
          </a:xfrm>
          <a:prstGeom prst="rect">
            <a:avLst/>
          </a:prstGeom>
          <a:noFill/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A33B01F-172A-4C36-B2A1-88F3CC3BB250}" type="datetime1">
              <a:rPr lang="en-US" smtClean="0"/>
              <a:pPr>
                <a:spcAft>
                  <a:spcPts val="600"/>
                </a:spcAft>
              </a:pPr>
              <a:t>1/13/2024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33165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82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82</vt:i4>
      </vt:variant>
    </vt:vector>
  </HeadingPairs>
  <TitlesOfParts>
    <vt:vector size="83" baseType="lpstr">
      <vt:lpstr>SwellVTI</vt:lpstr>
      <vt:lpstr>AR i VR: nowe spojrzenie na świat</vt:lpstr>
      <vt:lpstr>Wirtualna rzeczywistość - definicja</vt:lpstr>
      <vt:lpstr>Prezentacja programu PowerPoint</vt:lpstr>
      <vt:lpstr>Od czego to się wszystko zaczęło?</vt:lpstr>
      <vt:lpstr>Prezentacja programu PowerPoint</vt:lpstr>
      <vt:lpstr>Fotografia stereoskopowa</vt:lpstr>
      <vt:lpstr>Charles Wheatstone</vt:lpstr>
      <vt:lpstr>Stanley Weinbaum</vt:lpstr>
      <vt:lpstr>Lata 60</vt:lpstr>
      <vt:lpstr>Twórca Sensoramy - Morton Heilig</vt:lpstr>
      <vt:lpstr>Lata 90 - początek "dzisiejszej" wirtualnej rzeczywistości</vt:lpstr>
      <vt:lpstr>Pierwszy kontroler VR dla przeciętnego obywatela</vt:lpstr>
      <vt:lpstr>Cisza na rynku VR aż o 2012 roku - początek współczesnych rozwiązań VR</vt:lpstr>
      <vt:lpstr>Prezentacja programu PowerPoint</vt:lpstr>
      <vt:lpstr>Prezentacja programu PowerPoint</vt:lpstr>
      <vt:lpstr>Immersja</vt:lpstr>
      <vt:lpstr>Zaawansowaną technologia wyświetlania </vt:lpstr>
      <vt:lpstr>Śledzenie pozycji 6DoF </vt:lpstr>
      <vt:lpstr>Samodzielność</vt:lpstr>
      <vt:lpstr>Ergonomiczne kontrolery </vt:lpstr>
      <vt:lpstr>Mechanizm regulacji odległości międzyźrenicowej (IPD) </vt:lpstr>
      <vt:lpstr>Co umożliwia wirtualna rzeczywistość?</vt:lpstr>
      <vt:lpstr>Gry</vt:lpstr>
      <vt:lpstr>Prezentacja programu PowerPoint</vt:lpstr>
      <vt:lpstr>Prezentacja programu PowerPoint</vt:lpstr>
      <vt:lpstr>Szkolenia</vt:lpstr>
      <vt:lpstr>Modelowanie i projektowanie </vt:lpstr>
      <vt:lpstr>Spotkania biznesowe </vt:lpstr>
      <vt:lpstr>Marketing </vt:lpstr>
      <vt:lpstr>Wsparcie techniczne </vt:lpstr>
      <vt:lpstr>Neal Stephenson - Zamieć, pierwsze spotkanie ze słowem "Metaverse"</vt:lpstr>
      <vt:lpstr>Minecraft -Metaverse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Inne spółki inwestujące w VR oraz metaverse</vt:lpstr>
      <vt:lpstr>Ciemna strona wirtualnego świata</vt:lpstr>
      <vt:lpstr>Błędnik ludzki - nudności podczas korzystania z okularów VR</vt:lpstr>
      <vt:lpstr>Uzależnienie</vt:lpstr>
      <vt:lpstr>Ograniczenie wiekowe – nie tylko problem z treściami docierającymi do dzieci</vt:lpstr>
      <vt:lpstr>Problemy z prawem i przemoc</vt:lpstr>
      <vt:lpstr>Prezentacja programu PowerPoint</vt:lpstr>
      <vt:lpstr>DEFINICJA</vt:lpstr>
      <vt:lpstr>Jak działa rzeczywistość rozszerzona?</vt:lpstr>
      <vt:lpstr>Lata 60. i 70. - Pierwsze Koncepcje</vt:lpstr>
      <vt:lpstr>MIECZ DAMOKLESA</vt:lpstr>
      <vt:lpstr>Prezentacja programu PowerPoint</vt:lpstr>
      <vt:lpstr>Lata 80 i 90. Początki komercyjne. </vt:lpstr>
      <vt:lpstr>XXI wiek</vt:lpstr>
      <vt:lpstr>XXI wiek</vt:lpstr>
      <vt:lpstr>Prezentacja programu PowerPoint</vt:lpstr>
      <vt:lpstr>Prezentacja programu PowerPoint</vt:lpstr>
      <vt:lpstr>Pokémon GO: Rewolucja w Świecie Gry Mobilnej </vt:lpstr>
      <vt:lpstr>Idea Główna: Łączenie Wirtualnego ze Światem Rzeczywistym </vt:lpstr>
      <vt:lpstr>Prezentacja programu PowerPoint</vt:lpstr>
      <vt:lpstr>Innowacyjne Zastosowanie Technologii Lokalizacji</vt:lpstr>
      <vt:lpstr>MAPA ŚWIATA RZECZYWISTEGO</vt:lpstr>
      <vt:lpstr>Skutki Społeczne i Zdrowotne</vt:lpstr>
      <vt:lpstr>Długotrwałe Znaczenie dla AR</vt:lpstr>
      <vt:lpstr>Prezentacja programu PowerPoint</vt:lpstr>
      <vt:lpstr>Prezentacja programu PowerPoint</vt:lpstr>
      <vt:lpstr>SNAPCHAT</vt:lpstr>
      <vt:lpstr>Nakładka (lenses)</vt:lpstr>
      <vt:lpstr>Prezentacja programu PowerPoint</vt:lpstr>
      <vt:lpstr>SNAP MAP</vt:lpstr>
      <vt:lpstr>Zastosowania AR </vt:lpstr>
      <vt:lpstr>Dynamics 365 Guides</vt:lpstr>
      <vt:lpstr>Prezentacja programu PowerPoint</vt:lpstr>
      <vt:lpstr>Zastosowania AR </vt:lpstr>
      <vt:lpstr>Prezentacja programu PowerPoint</vt:lpstr>
      <vt:lpstr>Prezentacja programu PowerPoint</vt:lpstr>
      <vt:lpstr>IKEA PLACE</vt:lpstr>
      <vt:lpstr>Menu AR w restauracji</vt:lpstr>
      <vt:lpstr>WOJSKO</vt:lpstr>
      <vt:lpstr>Osiągnięcia Polski</vt:lpstr>
      <vt:lpstr>Prezentacja programu PowerPoint</vt:lpstr>
      <vt:lpstr>Rodzaje rozszerzonej rzeczywistości</vt:lpstr>
      <vt:lpstr>Różnice między rozszerzoną rzeczywistością a wirtualną rzeczywistością </vt:lpstr>
      <vt:lpstr>Różnice między rozszerzoną rzeczywistością a wirtualną rzeczywistością 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10</cp:revision>
  <dcterms:created xsi:type="dcterms:W3CDTF">2024-01-04T16:04:16Z</dcterms:created>
  <dcterms:modified xsi:type="dcterms:W3CDTF">2024-01-13T19:47:32Z</dcterms:modified>
</cp:coreProperties>
</file>